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42670413" cy="12801600"/>
  <p:notesSz cx="6858000" cy="9144000"/>
  <p:embeddedFontLst>
    <p:embeddedFont>
      <p:font typeface="Raleway 1" panose="020B0503030101060003" pitchFamily="34" charset="77"/>
      <p:regular r:id="rId14"/>
      <p:bold r:id="rId15"/>
      <p:italic r:id="rId16"/>
      <p:boldItalic r:id="rId17"/>
    </p:embeddedFont>
    <p:embeddedFont>
      <p:font typeface="Raleway 1 Bold" panose="020B0503030101060003" pitchFamily="34" charset="77"/>
      <p:regular r:id="rId18"/>
      <p:bold r:id="rId19"/>
      <p:italic r:id="rId20"/>
      <p:boldItalic r:id="rId21"/>
    </p:embeddedFont>
    <p:embeddedFont>
      <p:font typeface="Raleway 1 Semi-Bold" panose="020B0503030101060003" pitchFamily="34" charset="77"/>
      <p:regular r:id="rId22"/>
      <p:bold r:id="rId23"/>
      <p:italic r:id="rId24"/>
      <p:boldItalic r:id="rId25"/>
    </p:embeddedFont>
    <p:embeddedFont>
      <p:font typeface="Raleway 2" panose="020B0503030101060003" pitchFamily="34" charset="77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1pPr>
    <a:lvl2pPr marL="887517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2pPr>
    <a:lvl3pPr marL="1775033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3pPr>
    <a:lvl4pPr marL="2662550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4pPr>
    <a:lvl5pPr marL="3550067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5pPr>
    <a:lvl6pPr marL="4437583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6pPr>
    <a:lvl7pPr marL="5325100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7pPr>
    <a:lvl8pPr marL="6212616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8pPr>
    <a:lvl9pPr marL="7100133" algn="l" defTabSz="1775033" rtl="0" eaLnBrk="1" latinLnBrk="0" hangingPunct="1">
      <a:defRPr sz="34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6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344" autoAdjust="0"/>
    <p:restoredTop sz="94626" autoAdjust="0"/>
  </p:normalViewPr>
  <p:slideViewPr>
    <p:cSldViewPr>
      <p:cViewPr varScale="1">
        <p:scale>
          <a:sx n="25" d="100"/>
          <a:sy n="25" d="100"/>
        </p:scale>
        <p:origin x="232" y="1768"/>
      </p:cViewPr>
      <p:guideLst>
        <p:guide orient="horz" pos="2688"/>
        <p:guide pos="6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40" y="2651196"/>
            <a:ext cx="18134926" cy="18293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281" y="4836160"/>
            <a:ext cx="14934645" cy="2181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7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4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1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82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51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68025" y="341772"/>
            <a:ext cx="4800421" cy="7281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60" y="341772"/>
            <a:ext cx="14045678" cy="72818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334" y="5484143"/>
            <a:ext cx="18134926" cy="1695027"/>
          </a:xfrm>
        </p:spPr>
        <p:txBody>
          <a:bodyPr anchor="t"/>
          <a:lstStyle>
            <a:lvl1pPr algn="l">
              <a:defRPr sz="49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5334" y="3617244"/>
            <a:ext cx="18134926" cy="1866899"/>
          </a:xfrm>
        </p:spPr>
        <p:txBody>
          <a:bodyPr anchor="b"/>
          <a:lstStyle>
            <a:lvl1pPr marL="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1pPr>
            <a:lvl2pPr marL="5689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1378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3pPr>
            <a:lvl4pPr marL="1706819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4pPr>
            <a:lvl5pPr marL="2275759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5pPr>
            <a:lvl6pPr marL="2844698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6pPr>
            <a:lvl7pPr marL="3413638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7pPr>
            <a:lvl8pPr marL="3982578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8pPr>
            <a:lvl9pPr marL="4551517" indent="0"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60" y="1991360"/>
            <a:ext cx="9423050" cy="5632310"/>
          </a:xfrm>
        </p:spPr>
        <p:txBody>
          <a:bodyPr/>
          <a:lstStyle>
            <a:lvl1pPr>
              <a:defRPr sz="3484"/>
            </a:lvl1pPr>
            <a:lvl2pPr>
              <a:defRPr sz="2987"/>
            </a:lvl2pPr>
            <a:lvl3pPr>
              <a:defRPr sz="2489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45396" y="1991360"/>
            <a:ext cx="9423050" cy="5632310"/>
          </a:xfrm>
        </p:spPr>
        <p:txBody>
          <a:bodyPr/>
          <a:lstStyle>
            <a:lvl1pPr>
              <a:defRPr sz="3484"/>
            </a:lvl1pPr>
            <a:lvl2pPr>
              <a:defRPr sz="2987"/>
            </a:lvl2pPr>
            <a:lvl3pPr>
              <a:defRPr sz="2489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60" y="1910363"/>
            <a:ext cx="9426755" cy="796148"/>
          </a:xfrm>
        </p:spPr>
        <p:txBody>
          <a:bodyPr anchor="b"/>
          <a:lstStyle>
            <a:lvl1pPr marL="0" indent="0">
              <a:buNone/>
              <a:defRPr sz="2987" b="1"/>
            </a:lvl1pPr>
            <a:lvl2pPr marL="568940" indent="0">
              <a:buNone/>
              <a:defRPr sz="2489" b="1"/>
            </a:lvl2pPr>
            <a:lvl3pPr marL="1137879" indent="0">
              <a:buNone/>
              <a:defRPr sz="2240" b="1"/>
            </a:lvl3pPr>
            <a:lvl4pPr marL="1706819" indent="0">
              <a:buNone/>
              <a:defRPr sz="1991" b="1"/>
            </a:lvl4pPr>
            <a:lvl5pPr marL="2275759" indent="0">
              <a:buNone/>
              <a:defRPr sz="1991" b="1"/>
            </a:lvl5pPr>
            <a:lvl6pPr marL="2844698" indent="0">
              <a:buNone/>
              <a:defRPr sz="1991" b="1"/>
            </a:lvl6pPr>
            <a:lvl7pPr marL="3413638" indent="0">
              <a:buNone/>
              <a:defRPr sz="1991" b="1"/>
            </a:lvl7pPr>
            <a:lvl8pPr marL="3982578" indent="0">
              <a:buNone/>
              <a:defRPr sz="1991" b="1"/>
            </a:lvl8pPr>
            <a:lvl9pPr marL="4551517" indent="0">
              <a:buNone/>
              <a:defRPr sz="19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760" y="2706511"/>
            <a:ext cx="9426755" cy="4917158"/>
          </a:xfrm>
        </p:spPr>
        <p:txBody>
          <a:bodyPr/>
          <a:lstStyle>
            <a:lvl1pPr>
              <a:defRPr sz="2987"/>
            </a:lvl1pPr>
            <a:lvl2pPr>
              <a:defRPr sz="2489"/>
            </a:lvl2pPr>
            <a:lvl3pPr>
              <a:defRPr sz="2240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7990" y="1910363"/>
            <a:ext cx="9430458" cy="796148"/>
          </a:xfrm>
        </p:spPr>
        <p:txBody>
          <a:bodyPr anchor="b"/>
          <a:lstStyle>
            <a:lvl1pPr marL="0" indent="0">
              <a:buNone/>
              <a:defRPr sz="2987" b="1"/>
            </a:lvl1pPr>
            <a:lvl2pPr marL="568940" indent="0">
              <a:buNone/>
              <a:defRPr sz="2489" b="1"/>
            </a:lvl2pPr>
            <a:lvl3pPr marL="1137879" indent="0">
              <a:buNone/>
              <a:defRPr sz="2240" b="1"/>
            </a:lvl3pPr>
            <a:lvl4pPr marL="1706819" indent="0">
              <a:buNone/>
              <a:defRPr sz="1991" b="1"/>
            </a:lvl4pPr>
            <a:lvl5pPr marL="2275759" indent="0">
              <a:buNone/>
              <a:defRPr sz="1991" b="1"/>
            </a:lvl5pPr>
            <a:lvl6pPr marL="2844698" indent="0">
              <a:buNone/>
              <a:defRPr sz="1991" b="1"/>
            </a:lvl6pPr>
            <a:lvl7pPr marL="3413638" indent="0">
              <a:buNone/>
              <a:defRPr sz="1991" b="1"/>
            </a:lvl7pPr>
            <a:lvl8pPr marL="3982578" indent="0">
              <a:buNone/>
              <a:defRPr sz="1991" b="1"/>
            </a:lvl8pPr>
            <a:lvl9pPr marL="4551517" indent="0">
              <a:buNone/>
              <a:defRPr sz="19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7990" y="2706511"/>
            <a:ext cx="9430458" cy="4917158"/>
          </a:xfrm>
        </p:spPr>
        <p:txBody>
          <a:bodyPr/>
          <a:lstStyle>
            <a:lvl1pPr>
              <a:defRPr sz="2987"/>
            </a:lvl1pPr>
            <a:lvl2pPr>
              <a:defRPr sz="2489"/>
            </a:lvl2pPr>
            <a:lvl3pPr>
              <a:defRPr sz="2240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61" y="339795"/>
            <a:ext cx="7019136" cy="1446107"/>
          </a:xfrm>
        </p:spPr>
        <p:txBody>
          <a:bodyPr anchor="b"/>
          <a:lstStyle>
            <a:lvl1pPr algn="l">
              <a:defRPr sz="24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473" y="339796"/>
            <a:ext cx="11926973" cy="7283874"/>
          </a:xfrm>
        </p:spPr>
        <p:txBody>
          <a:bodyPr/>
          <a:lstStyle>
            <a:lvl1pPr>
              <a:defRPr sz="3982"/>
            </a:lvl1pPr>
            <a:lvl2pPr>
              <a:defRPr sz="3484"/>
            </a:lvl2pPr>
            <a:lvl3pPr>
              <a:defRPr sz="2987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61" y="1785903"/>
            <a:ext cx="7019136" cy="5837767"/>
          </a:xfrm>
        </p:spPr>
        <p:txBody>
          <a:bodyPr/>
          <a:lstStyle>
            <a:lvl1pPr marL="0" indent="0">
              <a:buNone/>
              <a:defRPr sz="1742"/>
            </a:lvl1pPr>
            <a:lvl2pPr marL="568940" indent="0">
              <a:buNone/>
              <a:defRPr sz="1493"/>
            </a:lvl2pPr>
            <a:lvl3pPr marL="1137879" indent="0">
              <a:buNone/>
              <a:defRPr sz="1244"/>
            </a:lvl3pPr>
            <a:lvl4pPr marL="1706819" indent="0">
              <a:buNone/>
              <a:defRPr sz="1120"/>
            </a:lvl4pPr>
            <a:lvl5pPr marL="2275759" indent="0">
              <a:buNone/>
              <a:defRPr sz="1120"/>
            </a:lvl5pPr>
            <a:lvl6pPr marL="2844698" indent="0">
              <a:buNone/>
              <a:defRPr sz="1120"/>
            </a:lvl6pPr>
            <a:lvl7pPr marL="3413638" indent="0">
              <a:buNone/>
              <a:defRPr sz="1120"/>
            </a:lvl7pPr>
            <a:lvl8pPr marL="3982578" indent="0">
              <a:buNone/>
              <a:defRPr sz="1120"/>
            </a:lvl8pPr>
            <a:lvl9pPr marL="4551517" indent="0">
              <a:buNone/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50" y="5974080"/>
            <a:ext cx="12801124" cy="705274"/>
          </a:xfrm>
        </p:spPr>
        <p:txBody>
          <a:bodyPr anchor="b"/>
          <a:lstStyle>
            <a:lvl1pPr algn="l">
              <a:defRPr sz="24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850" y="762564"/>
            <a:ext cx="12801124" cy="5120640"/>
          </a:xfrm>
        </p:spPr>
        <p:txBody>
          <a:bodyPr/>
          <a:lstStyle>
            <a:lvl1pPr marL="0" indent="0">
              <a:buNone/>
              <a:defRPr sz="3982"/>
            </a:lvl1pPr>
            <a:lvl2pPr marL="568940" indent="0">
              <a:buNone/>
              <a:defRPr sz="3484"/>
            </a:lvl2pPr>
            <a:lvl3pPr marL="1137879" indent="0">
              <a:buNone/>
              <a:defRPr sz="2987"/>
            </a:lvl3pPr>
            <a:lvl4pPr marL="1706819" indent="0">
              <a:buNone/>
              <a:defRPr sz="2489"/>
            </a:lvl4pPr>
            <a:lvl5pPr marL="2275759" indent="0">
              <a:buNone/>
              <a:defRPr sz="2489"/>
            </a:lvl5pPr>
            <a:lvl6pPr marL="2844698" indent="0">
              <a:buNone/>
              <a:defRPr sz="2489"/>
            </a:lvl6pPr>
            <a:lvl7pPr marL="3413638" indent="0">
              <a:buNone/>
              <a:defRPr sz="2489"/>
            </a:lvl7pPr>
            <a:lvl8pPr marL="3982578" indent="0">
              <a:buNone/>
              <a:defRPr sz="2489"/>
            </a:lvl8pPr>
            <a:lvl9pPr marL="4551517" indent="0">
              <a:buNone/>
              <a:defRPr sz="24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1850" y="6679354"/>
            <a:ext cx="12801124" cy="1001606"/>
          </a:xfrm>
        </p:spPr>
        <p:txBody>
          <a:bodyPr/>
          <a:lstStyle>
            <a:lvl1pPr marL="0" indent="0">
              <a:buNone/>
              <a:defRPr sz="1742"/>
            </a:lvl1pPr>
            <a:lvl2pPr marL="568940" indent="0">
              <a:buNone/>
              <a:defRPr sz="1493"/>
            </a:lvl2pPr>
            <a:lvl3pPr marL="1137879" indent="0">
              <a:buNone/>
              <a:defRPr sz="1244"/>
            </a:lvl3pPr>
            <a:lvl4pPr marL="1706819" indent="0">
              <a:buNone/>
              <a:defRPr sz="1120"/>
            </a:lvl4pPr>
            <a:lvl5pPr marL="2275759" indent="0">
              <a:buNone/>
              <a:defRPr sz="1120"/>
            </a:lvl5pPr>
            <a:lvl6pPr marL="2844698" indent="0">
              <a:buNone/>
              <a:defRPr sz="1120"/>
            </a:lvl6pPr>
            <a:lvl7pPr marL="3413638" indent="0">
              <a:buNone/>
              <a:defRPr sz="1120"/>
            </a:lvl7pPr>
            <a:lvl8pPr marL="3982578" indent="0">
              <a:buNone/>
              <a:defRPr sz="1120"/>
            </a:lvl8pPr>
            <a:lvl9pPr marL="4551517" indent="0">
              <a:buNone/>
              <a:defRPr sz="1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760" y="341772"/>
            <a:ext cx="19201686" cy="14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60" y="1991360"/>
            <a:ext cx="19201686" cy="563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760" y="7910125"/>
            <a:ext cx="4978215" cy="45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89529" y="7910125"/>
            <a:ext cx="6756149" cy="45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90231" y="7910125"/>
            <a:ext cx="4978215" cy="454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7879" rtl="0" eaLnBrk="1" latinLnBrk="0" hangingPunct="1">
        <a:spcBef>
          <a:spcPct val="0"/>
        </a:spcBef>
        <a:buNone/>
        <a:defRPr sz="5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705" indent="-426705" algn="l" defTabSz="1137879" rtl="0" eaLnBrk="1" latinLnBrk="0" hangingPunct="1">
        <a:spcBef>
          <a:spcPct val="20000"/>
        </a:spcBef>
        <a:buFont typeface="Arial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24527" indent="-355587" algn="l" defTabSz="1137879" rtl="0" eaLnBrk="1" latinLnBrk="0" hangingPunct="1">
        <a:spcBef>
          <a:spcPct val="20000"/>
        </a:spcBef>
        <a:buFont typeface="Arial" pitchFamily="34" charset="0"/>
        <a:buChar char="–"/>
        <a:defRPr sz="3484" kern="1200">
          <a:solidFill>
            <a:schemeClr val="tx1"/>
          </a:solidFill>
          <a:latin typeface="+mn-lt"/>
          <a:ea typeface="+mn-ea"/>
          <a:cs typeface="+mn-cs"/>
        </a:defRPr>
      </a:lvl2pPr>
      <a:lvl3pPr marL="1422349" indent="-284470" algn="l" defTabSz="1137879" rtl="0" eaLnBrk="1" latinLnBrk="0" hangingPunct="1">
        <a:spcBef>
          <a:spcPct val="20000"/>
        </a:spcBef>
        <a:buFont typeface="Arial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3pPr>
      <a:lvl4pPr marL="1991289" indent="-284470" algn="l" defTabSz="1137879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4pPr>
      <a:lvl5pPr marL="2560229" indent="-284470" algn="l" defTabSz="1137879" rtl="0" eaLnBrk="1" latinLnBrk="0" hangingPunct="1">
        <a:spcBef>
          <a:spcPct val="20000"/>
        </a:spcBef>
        <a:buFont typeface="Arial" pitchFamily="34" charset="0"/>
        <a:buChar char="»"/>
        <a:defRPr sz="2489" kern="1200">
          <a:solidFill>
            <a:schemeClr val="tx1"/>
          </a:solidFill>
          <a:latin typeface="+mn-lt"/>
          <a:ea typeface="+mn-ea"/>
          <a:cs typeface="+mn-cs"/>
        </a:defRPr>
      </a:lvl5pPr>
      <a:lvl6pPr marL="3129168" indent="-284470" algn="l" defTabSz="1137879" rtl="0" eaLnBrk="1" latinLnBrk="0" hangingPunct="1">
        <a:spcBef>
          <a:spcPct val="20000"/>
        </a:spcBef>
        <a:buFont typeface="Arial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6pPr>
      <a:lvl7pPr marL="3698108" indent="-284470" algn="l" defTabSz="1137879" rtl="0" eaLnBrk="1" latinLnBrk="0" hangingPunct="1">
        <a:spcBef>
          <a:spcPct val="20000"/>
        </a:spcBef>
        <a:buFont typeface="Arial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7pPr>
      <a:lvl8pPr marL="4267048" indent="-284470" algn="l" defTabSz="1137879" rtl="0" eaLnBrk="1" latinLnBrk="0" hangingPunct="1">
        <a:spcBef>
          <a:spcPct val="20000"/>
        </a:spcBef>
        <a:buFont typeface="Arial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8pPr>
      <a:lvl9pPr marL="4835987" indent="-284470" algn="l" defTabSz="1137879" rtl="0" eaLnBrk="1" latinLnBrk="0" hangingPunct="1">
        <a:spcBef>
          <a:spcPct val="20000"/>
        </a:spcBef>
        <a:buFont typeface="Arial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68940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79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3pPr>
      <a:lvl4pPr marL="1706819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4pPr>
      <a:lvl5pPr marL="2275759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5pPr>
      <a:lvl6pPr marL="2844698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413638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3982578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551517" algn="l" defTabSz="1137879" rtl="0" eaLnBrk="1" latinLnBrk="0" hangingPunct="1"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24733" y="1280160"/>
            <a:ext cx="5420946" cy="2157085"/>
          </a:xfrm>
          <a:custGeom>
            <a:avLst/>
            <a:gdLst/>
            <a:ahLst/>
            <a:cxnLst/>
            <a:rect l="l" t="t" r="r" b="b"/>
            <a:pathLst>
              <a:path w="4356117" h="1733372">
                <a:moveTo>
                  <a:pt x="0" y="0"/>
                </a:moveTo>
                <a:lnTo>
                  <a:pt x="4356118" y="0"/>
                </a:lnTo>
                <a:lnTo>
                  <a:pt x="4356118" y="1733372"/>
                </a:lnTo>
                <a:lnTo>
                  <a:pt x="0" y="1733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grpSp>
        <p:nvGrpSpPr>
          <p:cNvPr id="3" name="Group 3"/>
          <p:cNvGrpSpPr/>
          <p:nvPr/>
        </p:nvGrpSpPr>
        <p:grpSpPr>
          <a:xfrm>
            <a:off x="11236166" y="4580450"/>
            <a:ext cx="20198080" cy="1254873"/>
            <a:chOff x="0" y="0"/>
            <a:chExt cx="21640800" cy="13445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40800" cy="1344507"/>
            </a:xfrm>
            <a:custGeom>
              <a:avLst/>
              <a:gdLst/>
              <a:ahLst/>
              <a:cxnLst/>
              <a:rect l="l" t="t" r="r" b="b"/>
              <a:pathLst>
                <a:path w="21640800" h="1344507">
                  <a:moveTo>
                    <a:pt x="0" y="0"/>
                  </a:moveTo>
                  <a:lnTo>
                    <a:pt x="21640800" y="0"/>
                  </a:lnTo>
                  <a:lnTo>
                    <a:pt x="21640800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1640800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466"/>
                </a:lnSpc>
              </a:pPr>
              <a:r>
                <a:rPr lang="en-US" sz="6222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Corporate Aviation Strategies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36166" y="6288837"/>
            <a:ext cx="20198080" cy="1932315"/>
            <a:chOff x="0" y="0"/>
            <a:chExt cx="21640800" cy="20703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070337"/>
            </a:xfrm>
            <a:custGeom>
              <a:avLst/>
              <a:gdLst/>
              <a:ahLst/>
              <a:cxnLst/>
              <a:rect l="l" t="t" r="r" b="b"/>
              <a:pathLst>
                <a:path w="21640800" h="2070337">
                  <a:moveTo>
                    <a:pt x="0" y="0"/>
                  </a:moveTo>
                  <a:lnTo>
                    <a:pt x="21640800" y="0"/>
                  </a:lnTo>
                  <a:lnTo>
                    <a:pt x="21640800" y="2070337"/>
                  </a:lnTo>
                  <a:lnTo>
                    <a:pt x="0" y="20703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21370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877"/>
                </a:lnSpc>
              </a:pPr>
              <a:r>
                <a:rPr lang="en-US" sz="3483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Presented by</a:t>
              </a:r>
            </a:p>
            <a:p>
              <a:pPr algn="ctr">
                <a:lnSpc>
                  <a:spcPts val="4877"/>
                </a:lnSpc>
              </a:pPr>
              <a:r>
                <a:rPr lang="en-US" sz="3483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Capt. Sakeer Sheik</a:t>
              </a:r>
            </a:p>
            <a:p>
              <a:pPr algn="ctr">
                <a:lnSpc>
                  <a:spcPts val="4877"/>
                </a:lnSpc>
              </a:pPr>
              <a:r>
                <a:rPr lang="en-US" sz="3483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Titan Aviation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8250" y="11178862"/>
            <a:ext cx="41771956" cy="1328775"/>
            <a:chOff x="0" y="0"/>
            <a:chExt cx="12372622" cy="7223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6006" y="11595456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.aerotitanaviation</a:t>
            </a:r>
          </a:p>
        </p:txBody>
      </p:sp>
      <p:sp>
        <p:nvSpPr>
          <p:cNvPr id="12" name="Freeform 12" descr="QR code image"/>
          <p:cNvSpPr/>
          <p:nvPr/>
        </p:nvSpPr>
        <p:spPr>
          <a:xfrm>
            <a:off x="40232806" y="11322572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18406" y="11472825"/>
            <a:ext cx="402336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6606" y="11889419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56606" y="1350598"/>
            <a:ext cx="17672428" cy="1254873"/>
            <a:chOff x="0" y="0"/>
            <a:chExt cx="18934744" cy="134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7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11500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The Way Forward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37606" y="3659520"/>
            <a:ext cx="29190401" cy="4814402"/>
            <a:chOff x="-9427030" y="0"/>
            <a:chExt cx="31275430" cy="51582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4711937"/>
            </a:xfrm>
            <a:custGeom>
              <a:avLst/>
              <a:gdLst/>
              <a:ahLst/>
              <a:cxnLst/>
              <a:rect l="l" t="t" r="r" b="b"/>
              <a:pathLst>
                <a:path w="21848400" h="4711937">
                  <a:moveTo>
                    <a:pt x="0" y="0"/>
                  </a:moveTo>
                  <a:lnTo>
                    <a:pt x="21848400" y="0"/>
                  </a:lnTo>
                  <a:lnTo>
                    <a:pt x="21848400" y="4711937"/>
                  </a:lnTo>
                  <a:lnTo>
                    <a:pt x="0" y="47119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9427030" y="379676"/>
              <a:ext cx="27921857" cy="47786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Trust through transparency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Invest in people, tech, and presence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Practical sustainability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Smart scaling strategies </a:t>
              </a:r>
            </a:p>
            <a:p>
              <a:endPara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endParaRPr>
            </a:p>
            <a:p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Titan Aviation remains committed to scaling globally while staying true to our promise: aviation delivered with trust, precision, and excellence. </a:t>
              </a:r>
            </a:p>
          </p:txBody>
        </p:sp>
      </p:grpSp>
      <p:sp>
        <p:nvSpPr>
          <p:cNvPr id="12" name="Freeform 12" descr="QR code image"/>
          <p:cNvSpPr/>
          <p:nvPr/>
        </p:nvSpPr>
        <p:spPr>
          <a:xfrm>
            <a:off x="39318406" y="11682120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99E0F6E3-29BF-974B-B887-7BB6BA8E2E8E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1206" y="11472825"/>
            <a:ext cx="411480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0483" y="11889418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662778" y="616265"/>
            <a:ext cx="17672428" cy="1254873"/>
            <a:chOff x="0" y="0"/>
            <a:chExt cx="18934744" cy="134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8000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Strategies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52006" y="2298836"/>
            <a:ext cx="20391839" cy="8757391"/>
            <a:chOff x="0" y="0"/>
            <a:chExt cx="21848399" cy="93347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9334736"/>
            </a:xfrm>
            <a:custGeom>
              <a:avLst/>
              <a:gdLst/>
              <a:ahLst/>
              <a:cxnLst/>
              <a:rect l="l" t="t" r="r" b="b"/>
              <a:pathLst>
                <a:path w="21848400" h="9334736">
                  <a:moveTo>
                    <a:pt x="0" y="0"/>
                  </a:moveTo>
                  <a:lnTo>
                    <a:pt x="21848400" y="0"/>
                  </a:lnTo>
                  <a:lnTo>
                    <a:pt x="21848400" y="9334736"/>
                  </a:lnTo>
                  <a:lnTo>
                    <a:pt x="0" y="933473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60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1848399" cy="9401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Trust through transparency – 21 years +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Fragmented market such as APAC, GCC as growth opportunities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Customized Solutions – Boss is Right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Transparent Billing; Fleet Insurance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Ops. Integration; Safety compliance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Efficient use of Charter desk across multiple time zones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Embrace Technology, AI route, Digital Aviation, Sustainability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Multicultural Team with common goals and local exposure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Strategies to profitability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How to manage Risks and How to Mitigate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•Globally Local!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Invest in people, tech, and presence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8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Smart scaling strategies </a:t>
              </a:r>
            </a:p>
            <a:p>
              <a:pPr>
                <a:lnSpc>
                  <a:spcPts val="4877"/>
                </a:lnSpc>
              </a:pPr>
              <a:endParaRPr lang="en-US" sz="48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endParaRPr>
            </a:p>
          </p:txBody>
        </p:sp>
      </p:grpSp>
      <p:sp>
        <p:nvSpPr>
          <p:cNvPr id="12" name="Freeform 12" descr="QR code image"/>
          <p:cNvSpPr/>
          <p:nvPr/>
        </p:nvSpPr>
        <p:spPr>
          <a:xfrm>
            <a:off x="40309006" y="11616380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193D788D-AB5A-43EB-9700-613AC6F18302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213233" y="3409469"/>
            <a:ext cx="9622138" cy="4523387"/>
          </a:xfrm>
          <a:custGeom>
            <a:avLst/>
            <a:gdLst/>
            <a:ahLst/>
            <a:cxnLst/>
            <a:rect l="l" t="t" r="r" b="b"/>
            <a:pathLst>
              <a:path w="3462650" h="1377846">
                <a:moveTo>
                  <a:pt x="0" y="0"/>
                </a:moveTo>
                <a:lnTo>
                  <a:pt x="3462650" y="0"/>
                </a:lnTo>
                <a:lnTo>
                  <a:pt x="3462650" y="1377846"/>
                </a:lnTo>
                <a:lnTo>
                  <a:pt x="0" y="1377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  <p:grpSp>
        <p:nvGrpSpPr>
          <p:cNvPr id="3" name="Group 3"/>
          <p:cNvGrpSpPr/>
          <p:nvPr/>
        </p:nvGrpSpPr>
        <p:grpSpPr>
          <a:xfrm>
            <a:off x="608806" y="11472825"/>
            <a:ext cx="413766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006" y="11844235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sp>
        <p:nvSpPr>
          <p:cNvPr id="6" name="Freeform 6"/>
          <p:cNvSpPr/>
          <p:nvPr/>
        </p:nvSpPr>
        <p:spPr>
          <a:xfrm>
            <a:off x="10268505" y="4947136"/>
            <a:ext cx="22445901" cy="6525689"/>
          </a:xfrm>
          <a:custGeom>
            <a:avLst/>
            <a:gdLst/>
            <a:ahLst/>
            <a:cxnLst/>
            <a:rect l="l" t="t" r="r" b="b"/>
            <a:pathLst>
              <a:path w="18036885" h="5243857">
                <a:moveTo>
                  <a:pt x="0" y="0"/>
                </a:moveTo>
                <a:lnTo>
                  <a:pt x="18036885" y="0"/>
                </a:lnTo>
                <a:lnTo>
                  <a:pt x="18036885" y="5243857"/>
                </a:lnTo>
                <a:lnTo>
                  <a:pt x="0" y="52438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 t="-1445" b="-46428"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7" name="Freeform 7"/>
          <p:cNvSpPr/>
          <p:nvPr/>
        </p:nvSpPr>
        <p:spPr>
          <a:xfrm>
            <a:off x="25599025" y="8668570"/>
            <a:ext cx="304553" cy="495406"/>
          </a:xfrm>
          <a:custGeom>
            <a:avLst/>
            <a:gdLst/>
            <a:ahLst/>
            <a:cxnLst/>
            <a:rect l="l" t="t" r="r" b="b"/>
            <a:pathLst>
              <a:path w="244730" h="398094">
                <a:moveTo>
                  <a:pt x="0" y="0"/>
                </a:moveTo>
                <a:lnTo>
                  <a:pt x="244730" y="0"/>
                </a:lnTo>
                <a:lnTo>
                  <a:pt x="244730" y="398094"/>
                </a:lnTo>
                <a:lnTo>
                  <a:pt x="0" y="39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8" name="Freeform 8"/>
          <p:cNvSpPr/>
          <p:nvPr/>
        </p:nvSpPr>
        <p:spPr>
          <a:xfrm>
            <a:off x="24299023" y="7674225"/>
            <a:ext cx="304553" cy="495406"/>
          </a:xfrm>
          <a:custGeom>
            <a:avLst/>
            <a:gdLst/>
            <a:ahLst/>
            <a:cxnLst/>
            <a:rect l="l" t="t" r="r" b="b"/>
            <a:pathLst>
              <a:path w="244730" h="398094">
                <a:moveTo>
                  <a:pt x="0" y="0"/>
                </a:moveTo>
                <a:lnTo>
                  <a:pt x="244730" y="0"/>
                </a:lnTo>
                <a:lnTo>
                  <a:pt x="244730" y="398093"/>
                </a:lnTo>
                <a:lnTo>
                  <a:pt x="0" y="398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9" name="Freeform 9"/>
          <p:cNvSpPr/>
          <p:nvPr/>
        </p:nvSpPr>
        <p:spPr>
          <a:xfrm>
            <a:off x="26635449" y="10007018"/>
            <a:ext cx="304553" cy="495406"/>
          </a:xfrm>
          <a:custGeom>
            <a:avLst/>
            <a:gdLst/>
            <a:ahLst/>
            <a:cxnLst/>
            <a:rect l="l" t="t" r="r" b="b"/>
            <a:pathLst>
              <a:path w="244730" h="398094">
                <a:moveTo>
                  <a:pt x="0" y="0"/>
                </a:moveTo>
                <a:lnTo>
                  <a:pt x="244729" y="0"/>
                </a:lnTo>
                <a:lnTo>
                  <a:pt x="244729" y="398093"/>
                </a:lnTo>
                <a:lnTo>
                  <a:pt x="0" y="398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0" name="Freeform 10"/>
          <p:cNvSpPr/>
          <p:nvPr/>
        </p:nvSpPr>
        <p:spPr>
          <a:xfrm>
            <a:off x="26940001" y="9759315"/>
            <a:ext cx="304553" cy="495406"/>
          </a:xfrm>
          <a:custGeom>
            <a:avLst/>
            <a:gdLst/>
            <a:ahLst/>
            <a:cxnLst/>
            <a:rect l="l" t="t" r="r" b="b"/>
            <a:pathLst>
              <a:path w="244730" h="398094">
                <a:moveTo>
                  <a:pt x="0" y="0"/>
                </a:moveTo>
                <a:lnTo>
                  <a:pt x="244730" y="0"/>
                </a:lnTo>
                <a:lnTo>
                  <a:pt x="244730" y="398093"/>
                </a:lnTo>
                <a:lnTo>
                  <a:pt x="0" y="398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1" name="Freeform 11"/>
          <p:cNvSpPr/>
          <p:nvPr/>
        </p:nvSpPr>
        <p:spPr>
          <a:xfrm>
            <a:off x="15664126" y="8420867"/>
            <a:ext cx="304553" cy="495406"/>
          </a:xfrm>
          <a:custGeom>
            <a:avLst/>
            <a:gdLst/>
            <a:ahLst/>
            <a:cxnLst/>
            <a:rect l="l" t="t" r="r" b="b"/>
            <a:pathLst>
              <a:path w="244730" h="398094">
                <a:moveTo>
                  <a:pt x="0" y="0"/>
                </a:moveTo>
                <a:lnTo>
                  <a:pt x="244729" y="0"/>
                </a:lnTo>
                <a:lnTo>
                  <a:pt x="244729" y="398094"/>
                </a:lnTo>
                <a:lnTo>
                  <a:pt x="0" y="39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2" name="Freeform 12"/>
          <p:cNvSpPr/>
          <p:nvPr/>
        </p:nvSpPr>
        <p:spPr>
          <a:xfrm>
            <a:off x="20843001" y="6153097"/>
            <a:ext cx="304553" cy="495406"/>
          </a:xfrm>
          <a:custGeom>
            <a:avLst/>
            <a:gdLst/>
            <a:ahLst/>
            <a:cxnLst/>
            <a:rect l="l" t="t" r="r" b="b"/>
            <a:pathLst>
              <a:path w="244730" h="398094">
                <a:moveTo>
                  <a:pt x="0" y="0"/>
                </a:moveTo>
                <a:lnTo>
                  <a:pt x="244730" y="0"/>
                </a:lnTo>
                <a:lnTo>
                  <a:pt x="244730" y="398094"/>
                </a:lnTo>
                <a:lnTo>
                  <a:pt x="0" y="39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5" name="TextBox 15"/>
          <p:cNvSpPr txBox="1"/>
          <p:nvPr/>
        </p:nvSpPr>
        <p:spPr>
          <a:xfrm>
            <a:off x="10896237" y="2378478"/>
            <a:ext cx="20198080" cy="125487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6420"/>
              </a:lnSpc>
            </a:pPr>
            <a:r>
              <a:rPr lang="en-US" sz="6600" b="1" dirty="0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Let’s connect!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468701" y="9622785"/>
            <a:ext cx="2092777" cy="29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5"/>
              </a:lnSpc>
            </a:pPr>
            <a:r>
              <a:rPr lang="en-US" sz="1803" b="1">
                <a:solidFill>
                  <a:srgbClr val="FFFFFF">
                    <a:alpha val="49804"/>
                  </a:srgbClr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Singapore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304898" y="10134923"/>
            <a:ext cx="2072060" cy="29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5"/>
              </a:lnSpc>
            </a:pPr>
            <a:r>
              <a:rPr lang="en-US" sz="1803" b="1">
                <a:solidFill>
                  <a:srgbClr val="FFFFFF">
                    <a:alpha val="49804"/>
                  </a:srgbClr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Indonesia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88851" y="5669746"/>
            <a:ext cx="2612852" cy="29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3" b="1">
                <a:solidFill>
                  <a:srgbClr val="FFFFFF">
                    <a:alpha val="49804"/>
                  </a:srgbClr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San Marino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83063" y="7848010"/>
            <a:ext cx="2466676" cy="29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3" b="1">
                <a:solidFill>
                  <a:srgbClr val="FFFFFF">
                    <a:alpha val="49804"/>
                  </a:srgbClr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New Jersey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750664" y="7180394"/>
            <a:ext cx="1218467" cy="29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3" b="1">
                <a:solidFill>
                  <a:srgbClr val="FFFFFF">
                    <a:alpha val="49804"/>
                  </a:srgbClr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Dubai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276096" y="8173439"/>
            <a:ext cx="950413" cy="29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3" b="1">
                <a:solidFill>
                  <a:srgbClr val="FFFFFF">
                    <a:alpha val="49804"/>
                  </a:srgbClr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India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032773" y="8731756"/>
            <a:ext cx="1814455" cy="29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3" b="1">
                <a:solidFill>
                  <a:srgbClr val="FFFFFF">
                    <a:alpha val="49804"/>
                  </a:srgbClr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Malaysia</a:t>
            </a:r>
          </a:p>
        </p:txBody>
      </p:sp>
      <p:sp>
        <p:nvSpPr>
          <p:cNvPr id="23" name="Freeform 23"/>
          <p:cNvSpPr/>
          <p:nvPr/>
        </p:nvSpPr>
        <p:spPr>
          <a:xfrm>
            <a:off x="26787724" y="9263909"/>
            <a:ext cx="304553" cy="495406"/>
          </a:xfrm>
          <a:custGeom>
            <a:avLst/>
            <a:gdLst/>
            <a:ahLst/>
            <a:cxnLst/>
            <a:rect l="l" t="t" r="r" b="b"/>
            <a:pathLst>
              <a:path w="244730" h="398094">
                <a:moveTo>
                  <a:pt x="0" y="0"/>
                </a:moveTo>
                <a:lnTo>
                  <a:pt x="244730" y="0"/>
                </a:lnTo>
                <a:lnTo>
                  <a:pt x="244730" y="398094"/>
                </a:lnTo>
                <a:lnTo>
                  <a:pt x="0" y="39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24" name="Freeform 24" descr="QR code image"/>
          <p:cNvSpPr/>
          <p:nvPr/>
        </p:nvSpPr>
        <p:spPr>
          <a:xfrm>
            <a:off x="40156606" y="11687393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  <p:grpSp>
        <p:nvGrpSpPr>
          <p:cNvPr id="3" name="Group 3"/>
          <p:cNvGrpSpPr/>
          <p:nvPr/>
        </p:nvGrpSpPr>
        <p:grpSpPr>
          <a:xfrm>
            <a:off x="3275806" y="1351816"/>
            <a:ext cx="17672428" cy="1254873"/>
            <a:chOff x="0" y="0"/>
            <a:chExt cx="18934744" cy="13445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80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What Really Wins: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9612" y="2925026"/>
            <a:ext cx="20418034" cy="2725721"/>
            <a:chOff x="-28065" y="-869670"/>
            <a:chExt cx="21876465" cy="29204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48400" cy="2050745"/>
            </a:xfrm>
            <a:custGeom>
              <a:avLst/>
              <a:gdLst/>
              <a:ahLst/>
              <a:cxnLst/>
              <a:rect l="l" t="t" r="r" b="b"/>
              <a:pathLst>
                <a:path w="21848400" h="2050745">
                  <a:moveTo>
                    <a:pt x="0" y="0"/>
                  </a:moveTo>
                  <a:lnTo>
                    <a:pt x="21848400" y="0"/>
                  </a:lnTo>
                  <a:lnTo>
                    <a:pt x="21848400" y="2050745"/>
                  </a:lnTo>
                  <a:lnTo>
                    <a:pt x="0" y="205074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8065" y="-869670"/>
              <a:ext cx="21848399" cy="21174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Transparent economics &amp; owner alignment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Speed and flexibility: fast onboarding, smart basing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80606" y="5734181"/>
            <a:ext cx="20391840" cy="1880576"/>
            <a:chOff x="0" y="-670396"/>
            <a:chExt cx="21848400" cy="20149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1344507"/>
            </a:xfrm>
            <a:custGeom>
              <a:avLst/>
              <a:gdLst/>
              <a:ahLst/>
              <a:cxnLst/>
              <a:rect l="l" t="t" r="r" b="b"/>
              <a:pathLst>
                <a:path w="21848400" h="1344507">
                  <a:moveTo>
                    <a:pt x="0" y="0"/>
                  </a:moveTo>
                  <a:lnTo>
                    <a:pt x="21848400" y="0"/>
                  </a:lnTo>
                  <a:lnTo>
                    <a:pt x="21848400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70396"/>
              <a:ext cx="21848399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80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Market Landscape (Global vs APAC)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619233" y="4618625"/>
            <a:ext cx="28286879" cy="5204150"/>
            <a:chOff x="-16952496" y="-1870642"/>
            <a:chExt cx="30307372" cy="5575875"/>
          </a:xfrm>
        </p:grpSpPr>
        <p:sp>
          <p:nvSpPr>
            <p:cNvPr id="13" name="Freeform 13"/>
            <p:cNvSpPr/>
            <p:nvPr/>
          </p:nvSpPr>
          <p:spPr>
            <a:xfrm>
              <a:off x="-16952496" y="-1870642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8493523" y="907821"/>
              <a:ext cx="21848399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North America: mature, competitive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Europe: regulatory &amp; sustainability pressure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Middle East: cross-border VIP focus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APAC: fragmented infra, owner education needed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18306" y="11178862"/>
            <a:ext cx="41833800" cy="1328775"/>
            <a:chOff x="0" y="0"/>
            <a:chExt cx="12372622" cy="7223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37406" y="11641626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sp>
        <p:nvSpPr>
          <p:cNvPr id="18" name="Freeform 18" descr="QR code image"/>
          <p:cNvSpPr/>
          <p:nvPr/>
        </p:nvSpPr>
        <p:spPr>
          <a:xfrm>
            <a:off x="40232806" y="11322417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56406" y="11472825"/>
            <a:ext cx="416052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42206" y="11889419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437606" y="1301438"/>
            <a:ext cx="26470987" cy="2358081"/>
            <a:chOff x="-9427028" y="-1182009"/>
            <a:chExt cx="28361771" cy="25265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66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9427028" y="-1182009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96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Owner Acquisition &amp; Go-to-Market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132805" y="3133881"/>
            <a:ext cx="29495202" cy="3074327"/>
            <a:chOff x="-9753602" y="-563185"/>
            <a:chExt cx="31602002" cy="32939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9753602" y="-563185"/>
              <a:ext cx="21848399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Segment owners: private, corporate, charter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Build relationships: UHNWI, family offices, brokers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Prove value: TCO models, cost savings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Local playbooks: registry, import, tax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03845" y="5939761"/>
            <a:ext cx="20407874" cy="1742374"/>
            <a:chOff x="-17179" y="0"/>
            <a:chExt cx="21865579" cy="18668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848400" cy="1344507"/>
            </a:xfrm>
            <a:custGeom>
              <a:avLst/>
              <a:gdLst/>
              <a:ahLst/>
              <a:cxnLst/>
              <a:rect l="l" t="t" r="r" b="b"/>
              <a:pathLst>
                <a:path w="21848400" h="1344507">
                  <a:moveTo>
                    <a:pt x="0" y="0"/>
                  </a:moveTo>
                  <a:lnTo>
                    <a:pt x="21848400" y="0"/>
                  </a:lnTo>
                  <a:lnTo>
                    <a:pt x="21848400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7179" y="503273"/>
              <a:ext cx="21848399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88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Commercial &amp; Pricing Strategy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32805" y="7743013"/>
            <a:ext cx="29495201" cy="2965282"/>
            <a:chOff x="-9753601" y="0"/>
            <a:chExt cx="31602001" cy="31770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9753601" y="379676"/>
              <a:ext cx="21848399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Modular fees: fixed + variable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Incentive alignment: charter revenue share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Transparency in vendor pricing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Leverage group buying power </a:t>
              </a:r>
            </a:p>
          </p:txBody>
        </p:sp>
      </p:grpSp>
      <p:sp>
        <p:nvSpPr>
          <p:cNvPr id="18" name="Freeform 18" descr="QR code image"/>
          <p:cNvSpPr/>
          <p:nvPr/>
        </p:nvSpPr>
        <p:spPr>
          <a:xfrm>
            <a:off x="40156606" y="11731567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0EF73F56-BC5D-CBC2-DF12-0F51E7A2E785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32606" y="11472825"/>
            <a:ext cx="414528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47006" y="11889419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551917" y="800267"/>
            <a:ext cx="17672428" cy="1254873"/>
            <a:chOff x="0" y="0"/>
            <a:chExt cx="18934744" cy="134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Operational Excellence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66406" y="2551027"/>
            <a:ext cx="27361601" cy="3657181"/>
            <a:chOff x="-7467601" y="-1187671"/>
            <a:chExt cx="29316001" cy="39184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348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7467601" y="-1187671"/>
              <a:ext cx="21848399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Standardized SOPs, local nuance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Crew planning resilience with tech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Maintenance strategy: OEM vs. in-house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Dispatch reliability KPIs (getting stats from ops dept)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236167" y="6744379"/>
            <a:ext cx="20391839" cy="1254873"/>
            <a:chOff x="0" y="0"/>
            <a:chExt cx="21848399" cy="13445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848400" cy="1344507"/>
            </a:xfrm>
            <a:custGeom>
              <a:avLst/>
              <a:gdLst/>
              <a:ahLst/>
              <a:cxnLst/>
              <a:rect l="l" t="t" r="r" b="b"/>
              <a:pathLst>
                <a:path w="21848400" h="1344507">
                  <a:moveTo>
                    <a:pt x="0" y="0"/>
                  </a:moveTo>
                  <a:lnTo>
                    <a:pt x="21848400" y="0"/>
                  </a:lnTo>
                  <a:lnTo>
                    <a:pt x="21848400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1848399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7200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Charter Uplift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236167" y="7999252"/>
            <a:ext cx="20391839" cy="2548688"/>
            <a:chOff x="0" y="0"/>
            <a:chExt cx="21848399" cy="27307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21848399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Demand forecasting by region &amp; season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Yield over hours: disciplined broker strategy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Empty-leg monetization </a:t>
              </a:r>
            </a:p>
            <a:p>
              <a:pPr marL="630575" lvl="1" indent="-315287">
                <a:lnSpc>
                  <a:spcPts val="4877"/>
                </a:lnSpc>
                <a:buFont typeface="Arial"/>
                <a:buChar char="•"/>
              </a:pPr>
              <a:r>
                <a:rPr lang="en-US" sz="44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Owner protections in charter </a:t>
              </a:r>
            </a:p>
          </p:txBody>
        </p:sp>
      </p:grpSp>
      <p:sp>
        <p:nvSpPr>
          <p:cNvPr id="18" name="Freeform 18" descr="QR code image"/>
          <p:cNvSpPr/>
          <p:nvPr/>
        </p:nvSpPr>
        <p:spPr>
          <a:xfrm>
            <a:off x="40181066" y="11616379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8373FE77-A2E8-DE52-3A14-FE17DA512D07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3606" y="11472825"/>
            <a:ext cx="409194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3206" y="11889419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818606" y="1006582"/>
            <a:ext cx="17672428" cy="1254873"/>
            <a:chOff x="0" y="0"/>
            <a:chExt cx="18934744" cy="134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66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9600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Compliance, Safety &amp; Risk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51679" y="2431433"/>
            <a:ext cx="24260281" cy="3286662"/>
            <a:chOff x="0" y="-790686"/>
            <a:chExt cx="25993158" cy="35214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7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90686"/>
              <a:ext cx="25993158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IS-BAO II, in house mature SMS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Global regulatory complexity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Optimized insurance coverage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0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Crisis management protocols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787332" y="5828633"/>
            <a:ext cx="20423114" cy="1784609"/>
            <a:chOff x="-33508" y="0"/>
            <a:chExt cx="21881908" cy="19120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848400" cy="1344507"/>
            </a:xfrm>
            <a:custGeom>
              <a:avLst/>
              <a:gdLst/>
              <a:ahLst/>
              <a:cxnLst/>
              <a:rect l="l" t="t" r="r" b="b"/>
              <a:pathLst>
                <a:path w="21848400" h="1344507">
                  <a:moveTo>
                    <a:pt x="0" y="0"/>
                  </a:moveTo>
                  <a:lnTo>
                    <a:pt x="21848400" y="0"/>
                  </a:lnTo>
                  <a:lnTo>
                    <a:pt x="21848400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66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33508" y="548524"/>
              <a:ext cx="21848399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96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Technology &amp; Digital Advantage 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66125" y="7779861"/>
            <a:ext cx="24260281" cy="199454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630575" lvl="1" indent="-315287"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Integrated operations stack, various tech across </a:t>
            </a:r>
            <a:r>
              <a:rPr lang="en-US" sz="6000" dirty="0" err="1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maint</a:t>
            </a: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, ops, </a:t>
            </a:r>
            <a:r>
              <a:rPr lang="en-US" sz="6000" dirty="0" err="1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etc</a:t>
            </a:r>
            <a:endParaRPr lang="en-US" sz="6000" dirty="0">
              <a:solidFill>
                <a:srgbClr val="FFFFFF"/>
              </a:solidFill>
              <a:latin typeface="Raleway 1"/>
              <a:ea typeface="Raleway 1"/>
              <a:cs typeface="Raleway 1"/>
              <a:sym typeface="Raleway 1"/>
            </a:endParaRPr>
          </a:p>
          <a:p>
            <a:pPr marL="630575" lvl="1" indent="-315287"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Integrating AI where possible in every dept to increase efficiency </a:t>
            </a:r>
          </a:p>
          <a:p>
            <a:pPr marL="630575" lvl="1" indent="-315287"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Real-time dashboards </a:t>
            </a:r>
          </a:p>
        </p:txBody>
      </p:sp>
      <p:sp>
        <p:nvSpPr>
          <p:cNvPr id="18" name="Freeform 18" descr="QR code image"/>
          <p:cNvSpPr/>
          <p:nvPr/>
        </p:nvSpPr>
        <p:spPr>
          <a:xfrm>
            <a:off x="39623206" y="11663833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552A4148-AE5E-5585-CF00-7829C5A16636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3606" y="11472825"/>
            <a:ext cx="406146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51806" y="11889418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633127" y="1019908"/>
            <a:ext cx="25115862" cy="2431315"/>
            <a:chOff x="-7975109" y="-1260474"/>
            <a:chExt cx="26909852" cy="26049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7975109" y="-1260474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96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Sustainability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09887" y="2778414"/>
            <a:ext cx="20391839" cy="1914029"/>
            <a:chOff x="0" y="0"/>
            <a:chExt cx="21848399" cy="2050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2050745"/>
            </a:xfrm>
            <a:custGeom>
              <a:avLst/>
              <a:gdLst/>
              <a:ahLst/>
              <a:cxnLst/>
              <a:rect l="l" t="t" r="r" b="b"/>
              <a:pathLst>
                <a:path w="21848400" h="2050745">
                  <a:moveTo>
                    <a:pt x="0" y="0"/>
                  </a:moveTo>
                  <a:lnTo>
                    <a:pt x="21848400" y="0"/>
                  </a:lnTo>
                  <a:lnTo>
                    <a:pt x="21848400" y="2050745"/>
                  </a:lnTo>
                  <a:lnTo>
                    <a:pt x="0" y="2050745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7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1848399" cy="21174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buFont typeface="Arial"/>
                <a:buChar char="•"/>
              </a:pPr>
              <a:r>
                <a:rPr lang="en-US" sz="600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Fleet optimization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00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Efficient operations practices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36024" y="5493538"/>
            <a:ext cx="27391983" cy="1334883"/>
            <a:chOff x="-7500153" y="-85725"/>
            <a:chExt cx="29348553" cy="14302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848400" cy="1344507"/>
            </a:xfrm>
            <a:custGeom>
              <a:avLst/>
              <a:gdLst/>
              <a:ahLst/>
              <a:cxnLst/>
              <a:rect l="l" t="t" r="r" b="b"/>
              <a:pathLst>
                <a:path w="21848400" h="1344507">
                  <a:moveTo>
                    <a:pt x="0" y="0"/>
                  </a:moveTo>
                  <a:lnTo>
                    <a:pt x="21848400" y="0"/>
                  </a:lnTo>
                  <a:lnTo>
                    <a:pt x="21848400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7500153" y="-85725"/>
              <a:ext cx="21848399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96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People &amp; Culture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236024" y="7040484"/>
            <a:ext cx="20391839" cy="322729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630575" lvl="1" indent="-315287"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Leadership pipelines </a:t>
            </a:r>
          </a:p>
          <a:p>
            <a:pPr marL="630575" lvl="1" indent="-315287"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Crew service &amp; soft skills </a:t>
            </a:r>
          </a:p>
          <a:p>
            <a:pPr marL="630575" lvl="1" indent="-315287"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Incentive alignment with KPIs </a:t>
            </a:r>
          </a:p>
          <a:p>
            <a:pPr marL="630575" lvl="1" indent="-315287">
              <a:buFont typeface="Arial"/>
              <a:buChar char="•"/>
            </a:pPr>
            <a:r>
              <a:rPr lang="en-US" sz="6000" dirty="0">
                <a:solidFill>
                  <a:srgbClr val="FFFFFF"/>
                </a:solidFill>
                <a:latin typeface="Raleway 1"/>
                <a:ea typeface="Raleway 1"/>
                <a:cs typeface="Raleway 1"/>
                <a:sym typeface="Raleway 1"/>
              </a:rPr>
              <a:t>Global standards, local teams </a:t>
            </a:r>
          </a:p>
          <a:p>
            <a:endParaRPr lang="en-US" sz="6000" dirty="0">
              <a:solidFill>
                <a:srgbClr val="FFFFFF"/>
              </a:solidFill>
              <a:latin typeface="Raleway 1"/>
              <a:ea typeface="Raleway 1"/>
              <a:cs typeface="Raleway 1"/>
              <a:sym typeface="Raleway 1"/>
            </a:endParaRPr>
          </a:p>
        </p:txBody>
      </p:sp>
      <p:sp>
        <p:nvSpPr>
          <p:cNvPr id="18" name="Freeform 18" descr="QR code image"/>
          <p:cNvSpPr/>
          <p:nvPr/>
        </p:nvSpPr>
        <p:spPr>
          <a:xfrm>
            <a:off x="39470806" y="11616380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BBB089A1-DF74-A93E-9C89-D454CADE24D7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89806" y="11472825"/>
            <a:ext cx="406146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23283" y="11889419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08298" y="1695644"/>
            <a:ext cx="24665908" cy="2203140"/>
            <a:chOff x="0" y="0"/>
            <a:chExt cx="18934744" cy="2360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2360507"/>
            </a:xfrm>
            <a:custGeom>
              <a:avLst/>
              <a:gdLst/>
              <a:ahLst/>
              <a:cxnLst/>
              <a:rect l="l" t="t" r="r" b="b"/>
              <a:pathLst>
                <a:path w="18934743" h="2360507">
                  <a:moveTo>
                    <a:pt x="0" y="0"/>
                  </a:moveTo>
                  <a:lnTo>
                    <a:pt x="18934743" y="0"/>
                  </a:lnTo>
                  <a:lnTo>
                    <a:pt x="18934743" y="2360507"/>
                  </a:lnTo>
                  <a:lnTo>
                    <a:pt x="0" y="2360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48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934744" cy="2379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115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New Base Playbook (APAC Focus) </a:t>
              </a:r>
            </a:p>
            <a:p>
              <a:pPr>
                <a:lnSpc>
                  <a:spcPts val="7466"/>
                </a:lnSpc>
              </a:pPr>
              <a:endParaRPr lang="en-US" sz="11500" b="1" dirty="0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51368" y="3659520"/>
            <a:ext cx="27576639" cy="2836822"/>
            <a:chOff x="-7697999" y="0"/>
            <a:chExt cx="29546399" cy="30394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60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7697999" y="242040"/>
              <a:ext cx="21848399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buFont typeface="Arial"/>
                <a:buChar char="•"/>
              </a:pPr>
              <a:r>
                <a:rPr lang="en-US" sz="72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Market scan and readiness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72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Startup kit for new base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72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90-day ramp-up strategy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72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Governance and KPIs </a:t>
              </a:r>
            </a:p>
          </p:txBody>
        </p:sp>
      </p:grpSp>
      <p:sp>
        <p:nvSpPr>
          <p:cNvPr id="12" name="Freeform 12" descr="QR code image"/>
          <p:cNvSpPr/>
          <p:nvPr/>
        </p:nvSpPr>
        <p:spPr>
          <a:xfrm>
            <a:off x="39470806" y="11687393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8EB2733F-E0FC-BC28-0AB6-675AE97FD83F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1206" y="11472825"/>
            <a:ext cx="407670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42207" y="11889419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266406" y="2196350"/>
            <a:ext cx="17672428" cy="1254873"/>
            <a:chOff x="0" y="0"/>
            <a:chExt cx="18934744" cy="13445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7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11500" b="1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Case Snapshots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580606" y="5025520"/>
            <a:ext cx="20391839" cy="1932315"/>
            <a:chOff x="0" y="0"/>
            <a:chExt cx="21848399" cy="20703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2070337"/>
            </a:xfrm>
            <a:custGeom>
              <a:avLst/>
              <a:gdLst/>
              <a:ahLst/>
              <a:cxnLst/>
              <a:rect l="l" t="t" r="r" b="b"/>
              <a:pathLst>
                <a:path w="21848400" h="2070337">
                  <a:moveTo>
                    <a:pt x="0" y="0"/>
                  </a:moveTo>
                  <a:lnTo>
                    <a:pt x="21848400" y="0"/>
                  </a:lnTo>
                  <a:lnTo>
                    <a:pt x="21848400" y="2070337"/>
                  </a:lnTo>
                  <a:lnTo>
                    <a:pt x="0" y="20703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66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1848399" cy="21370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buFont typeface="Arial"/>
                <a:buChar char="•"/>
              </a:pPr>
              <a:r>
                <a:rPr lang="en-US" sz="66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US: Dynamic charter pricing success at Titan’s New Jersey base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6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GCC: Fleet insurance pooling from Titan Dubai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6600" dirty="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Regulatory changes in GCC (KSA, UAE), APAC (Malaysia, Indonesia etc.)</a:t>
              </a:r>
            </a:p>
          </p:txBody>
        </p:sp>
      </p:grpSp>
      <p:sp>
        <p:nvSpPr>
          <p:cNvPr id="12" name="Freeform 12" descr="QR code image"/>
          <p:cNvSpPr/>
          <p:nvPr/>
        </p:nvSpPr>
        <p:spPr>
          <a:xfrm>
            <a:off x="39547006" y="11663833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031F5492-DB91-77CA-5B23-9A4C5C846E3C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1206" y="11549025"/>
            <a:ext cx="41224200" cy="1328775"/>
            <a:chOff x="0" y="0"/>
            <a:chExt cx="12372622" cy="7223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72622" cy="722390"/>
            </a:xfrm>
            <a:custGeom>
              <a:avLst/>
              <a:gdLst/>
              <a:ahLst/>
              <a:cxnLst/>
              <a:rect l="l" t="t" r="r" b="b"/>
              <a:pathLst>
                <a:path w="12372622" h="722390">
                  <a:moveTo>
                    <a:pt x="0" y="0"/>
                  </a:moveTo>
                  <a:lnTo>
                    <a:pt x="12372622" y="0"/>
                  </a:lnTo>
                  <a:lnTo>
                    <a:pt x="12372622" y="722390"/>
                  </a:lnTo>
                  <a:lnTo>
                    <a:pt x="0" y="7223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4348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95944" y="11889419"/>
            <a:ext cx="13778727" cy="4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0"/>
              </a:lnSpc>
            </a:pPr>
            <a:r>
              <a:rPr lang="en-US" sz="2987" dirty="0">
                <a:solidFill>
                  <a:srgbClr val="000000"/>
                </a:solidFill>
                <a:latin typeface="Raleway 2"/>
                <a:ea typeface="Raleway 2"/>
                <a:cs typeface="Raleway 2"/>
                <a:sym typeface="Raleway 2"/>
              </a:rPr>
              <a:t>titanaviation.aero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509093" y="2027020"/>
            <a:ext cx="24718387" cy="2396974"/>
            <a:chOff x="-7549243" y="-1223680"/>
            <a:chExt cx="26483986" cy="25681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34743" cy="1344507"/>
            </a:xfrm>
            <a:custGeom>
              <a:avLst/>
              <a:gdLst/>
              <a:ahLst/>
              <a:cxnLst/>
              <a:rect l="l" t="t" r="r" b="b"/>
              <a:pathLst>
                <a:path w="18934743" h="1344507">
                  <a:moveTo>
                    <a:pt x="0" y="0"/>
                  </a:moveTo>
                  <a:lnTo>
                    <a:pt x="18934743" y="0"/>
                  </a:lnTo>
                  <a:lnTo>
                    <a:pt x="18934743" y="1344507"/>
                  </a:lnTo>
                  <a:lnTo>
                    <a:pt x="0" y="134450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54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7549243" y="-1223680"/>
              <a:ext cx="18934744" cy="13635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7466"/>
                </a:lnSpc>
              </a:pPr>
              <a:r>
                <a:rPr lang="en-US" sz="13800" b="1" dirty="0">
                  <a:solidFill>
                    <a:srgbClr val="FFFFFF"/>
                  </a:solidFill>
                  <a:latin typeface="Raleway 1 Bold"/>
                  <a:ea typeface="Raleway 1 Bold"/>
                  <a:cs typeface="Raleway 1 Bold"/>
                  <a:sym typeface="Raleway 1 Bold"/>
                </a:rPr>
                <a:t> Risks &amp; Mitigation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09887" y="4161795"/>
            <a:ext cx="20391839" cy="2548688"/>
            <a:chOff x="0" y="0"/>
            <a:chExt cx="21848399" cy="27307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48400" cy="2730737"/>
            </a:xfrm>
            <a:custGeom>
              <a:avLst/>
              <a:gdLst/>
              <a:ahLst/>
              <a:cxnLst/>
              <a:rect l="l" t="t" r="r" b="b"/>
              <a:pathLst>
                <a:path w="21848400" h="2730737">
                  <a:moveTo>
                    <a:pt x="0" y="0"/>
                  </a:moveTo>
                  <a:lnTo>
                    <a:pt x="21848400" y="0"/>
                  </a:lnTo>
                  <a:lnTo>
                    <a:pt x="21848400" y="2730737"/>
                  </a:lnTo>
                  <a:lnTo>
                    <a:pt x="0" y="2730737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US" sz="8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1848399" cy="27974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30575" lvl="1" indent="-315287">
                <a:buFont typeface="Arial"/>
                <a:buChar char="•"/>
              </a:pPr>
              <a:r>
                <a:rPr lang="en-US" sz="720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Talent shortages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720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Regulatory shifts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720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Geopolitical instability </a:t>
              </a:r>
            </a:p>
            <a:p>
              <a:pPr marL="630575" lvl="1" indent="-315287">
                <a:buFont typeface="Arial"/>
                <a:buChar char="•"/>
              </a:pPr>
              <a:r>
                <a:rPr lang="en-US" sz="7200">
                  <a:solidFill>
                    <a:srgbClr val="FFFFFF"/>
                  </a:solidFill>
                  <a:latin typeface="Raleway 1"/>
                  <a:ea typeface="Raleway 1"/>
                  <a:cs typeface="Raleway 1"/>
                  <a:sym typeface="Raleway 1"/>
                </a:rPr>
                <a:t>Owner churn </a:t>
              </a:r>
            </a:p>
          </p:txBody>
        </p:sp>
      </p:grpSp>
      <p:sp>
        <p:nvSpPr>
          <p:cNvPr id="12" name="Freeform 12" descr="QR code image"/>
          <p:cNvSpPr/>
          <p:nvPr/>
        </p:nvSpPr>
        <p:spPr>
          <a:xfrm>
            <a:off x="40232806" y="11663833"/>
            <a:ext cx="1041663" cy="1041663"/>
          </a:xfrm>
          <a:custGeom>
            <a:avLst/>
            <a:gdLst/>
            <a:ahLst/>
            <a:cxnLst/>
            <a:rect l="l" t="t" r="r" b="b"/>
            <a:pathLst>
              <a:path w="837051" h="837051">
                <a:moveTo>
                  <a:pt x="0" y="0"/>
                </a:moveTo>
                <a:lnTo>
                  <a:pt x="837051" y="0"/>
                </a:lnTo>
                <a:lnTo>
                  <a:pt x="837051" y="837051"/>
                </a:lnTo>
                <a:lnTo>
                  <a:pt x="0" y="837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4348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B6E695A8-2FC4-D574-EF3C-6DEE0C24AE6E}"/>
              </a:ext>
            </a:extLst>
          </p:cNvPr>
          <p:cNvSpPr/>
          <p:nvPr/>
        </p:nvSpPr>
        <p:spPr>
          <a:xfrm>
            <a:off x="27964606" y="3225507"/>
            <a:ext cx="10054953" cy="4850480"/>
          </a:xfrm>
          <a:custGeom>
            <a:avLst/>
            <a:gdLst/>
            <a:ahLst/>
            <a:cxnLst/>
            <a:rect l="l" t="t" r="r" b="b"/>
            <a:pathLst>
              <a:path w="3239959" h="1289234">
                <a:moveTo>
                  <a:pt x="0" y="0"/>
                </a:moveTo>
                <a:lnTo>
                  <a:pt x="3239959" y="0"/>
                </a:lnTo>
                <a:lnTo>
                  <a:pt x="3239959" y="1289233"/>
                </a:lnTo>
                <a:lnTo>
                  <a:pt x="0" y="128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434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496</Words>
  <Application>Microsoft Macintosh PowerPoint</Application>
  <PresentationFormat>Custom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Raleway 1 Bold</vt:lpstr>
      <vt:lpstr>Raleway 1 Semi-Bold</vt:lpstr>
      <vt:lpstr>Calibri</vt:lpstr>
      <vt:lpstr>Raleway 2</vt:lpstr>
      <vt:lpstr>Raleway 1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 Aviation - CJI PPT</dc:title>
  <cp:lastModifiedBy>Olivia Leaning</cp:lastModifiedBy>
  <cp:revision>3</cp:revision>
  <dcterms:created xsi:type="dcterms:W3CDTF">2006-08-16T00:00:00Z</dcterms:created>
  <dcterms:modified xsi:type="dcterms:W3CDTF">2025-10-03T08:38:38Z</dcterms:modified>
  <dc:identifier>DAGmGJXR_bE</dc:identifier>
</cp:coreProperties>
</file>