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9" r:id="rId4"/>
    <p:sldId id="260" r:id="rId5"/>
    <p:sldId id="263" r:id="rId6"/>
    <p:sldId id="268" r:id="rId7"/>
    <p:sldId id="262" r:id="rId8"/>
    <p:sldId id="266" r:id="rId9"/>
  </p:sldIdLst>
  <p:sldSz cx="42670413" cy="12801600"/>
  <p:notesSz cx="6858000" cy="9144000"/>
  <p:embeddedFontLst>
    <p:embeddedFont>
      <p:font typeface="Calibri (MS)" panose="020F0502020204030204" pitchFamily="34" charset="0"/>
      <p:regular r:id="rId11"/>
    </p:embeddedFont>
    <p:embeddedFont>
      <p:font typeface="Calibri (MS) Bold" panose="020F0702030404030204" pitchFamily="34" charset="0"/>
      <p:regular r:id="rId12"/>
      <p:bold r:id="rId13"/>
    </p:embeddedFont>
    <p:embeddedFont>
      <p:font typeface="Calibri (MS) Bold Italics" panose="020F07020304040A0204" pitchFamily="34" charset="0"/>
      <p:regular r:id="rId14"/>
      <p:bold r:id="rId15"/>
      <p:italic r:id="rId16"/>
      <p:boldItalic r:id="rId17"/>
    </p:embeddedFont>
    <p:embeddedFont>
      <p:font typeface="Georgia Pro" panose="02040502050405020303" pitchFamily="18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2496221" rtl="0" eaLnBrk="1" latinLnBrk="0" hangingPunct="1">
      <a:defRPr sz="4914" kern="1200">
        <a:solidFill>
          <a:schemeClr val="tx1"/>
        </a:solidFill>
        <a:latin typeface="+mn-lt"/>
        <a:ea typeface="+mn-ea"/>
        <a:cs typeface="+mn-cs"/>
      </a:defRPr>
    </a:lvl1pPr>
    <a:lvl2pPr marL="1248110" algn="l" defTabSz="2496221" rtl="0" eaLnBrk="1" latinLnBrk="0" hangingPunct="1">
      <a:defRPr sz="4914" kern="1200">
        <a:solidFill>
          <a:schemeClr val="tx1"/>
        </a:solidFill>
        <a:latin typeface="+mn-lt"/>
        <a:ea typeface="+mn-ea"/>
        <a:cs typeface="+mn-cs"/>
      </a:defRPr>
    </a:lvl2pPr>
    <a:lvl3pPr marL="2496221" algn="l" defTabSz="2496221" rtl="0" eaLnBrk="1" latinLnBrk="0" hangingPunct="1">
      <a:defRPr sz="4914" kern="1200">
        <a:solidFill>
          <a:schemeClr val="tx1"/>
        </a:solidFill>
        <a:latin typeface="+mn-lt"/>
        <a:ea typeface="+mn-ea"/>
        <a:cs typeface="+mn-cs"/>
      </a:defRPr>
    </a:lvl3pPr>
    <a:lvl4pPr marL="3744331" algn="l" defTabSz="2496221" rtl="0" eaLnBrk="1" latinLnBrk="0" hangingPunct="1">
      <a:defRPr sz="4914" kern="1200">
        <a:solidFill>
          <a:schemeClr val="tx1"/>
        </a:solidFill>
        <a:latin typeface="+mn-lt"/>
        <a:ea typeface="+mn-ea"/>
        <a:cs typeface="+mn-cs"/>
      </a:defRPr>
    </a:lvl4pPr>
    <a:lvl5pPr marL="4992441" algn="l" defTabSz="2496221" rtl="0" eaLnBrk="1" latinLnBrk="0" hangingPunct="1">
      <a:defRPr sz="4914" kern="1200">
        <a:solidFill>
          <a:schemeClr val="tx1"/>
        </a:solidFill>
        <a:latin typeface="+mn-lt"/>
        <a:ea typeface="+mn-ea"/>
        <a:cs typeface="+mn-cs"/>
      </a:defRPr>
    </a:lvl5pPr>
    <a:lvl6pPr marL="6240551" algn="l" defTabSz="2496221" rtl="0" eaLnBrk="1" latinLnBrk="0" hangingPunct="1">
      <a:defRPr sz="4914" kern="1200">
        <a:solidFill>
          <a:schemeClr val="tx1"/>
        </a:solidFill>
        <a:latin typeface="+mn-lt"/>
        <a:ea typeface="+mn-ea"/>
        <a:cs typeface="+mn-cs"/>
      </a:defRPr>
    </a:lvl6pPr>
    <a:lvl7pPr marL="7488662" algn="l" defTabSz="2496221" rtl="0" eaLnBrk="1" latinLnBrk="0" hangingPunct="1">
      <a:defRPr sz="4914" kern="1200">
        <a:solidFill>
          <a:schemeClr val="tx1"/>
        </a:solidFill>
        <a:latin typeface="+mn-lt"/>
        <a:ea typeface="+mn-ea"/>
        <a:cs typeface="+mn-cs"/>
      </a:defRPr>
    </a:lvl7pPr>
    <a:lvl8pPr marL="8736772" algn="l" defTabSz="2496221" rtl="0" eaLnBrk="1" latinLnBrk="0" hangingPunct="1">
      <a:defRPr sz="4914" kern="1200">
        <a:solidFill>
          <a:schemeClr val="tx1"/>
        </a:solidFill>
        <a:latin typeface="+mn-lt"/>
        <a:ea typeface="+mn-ea"/>
        <a:cs typeface="+mn-cs"/>
      </a:defRPr>
    </a:lvl8pPr>
    <a:lvl9pPr marL="9984882" algn="l" defTabSz="2496221" rtl="0" eaLnBrk="1" latinLnBrk="0" hangingPunct="1">
      <a:defRPr sz="491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80" userDrawn="1">
          <p15:clr>
            <a:srgbClr val="A4A3A4"/>
          </p15:clr>
        </p15:guide>
        <p15:guide id="2" pos="126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83" autoAdjust="0"/>
    <p:restoredTop sz="94626" autoAdjust="0"/>
  </p:normalViewPr>
  <p:slideViewPr>
    <p:cSldViewPr>
      <p:cViewPr>
        <p:scale>
          <a:sx n="23" d="100"/>
          <a:sy n="23" d="100"/>
        </p:scale>
        <p:origin x="1376" y="1880"/>
      </p:cViewPr>
      <p:guideLst>
        <p:guide orient="horz" pos="3780"/>
        <p:guide pos="126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29.09.2025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5275" y="512763"/>
            <a:ext cx="855345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496221" rtl="0" eaLnBrk="1" latinLnBrk="0" hangingPunct="1">
      <a:defRPr sz="3276" kern="1200">
        <a:solidFill>
          <a:schemeClr val="tx1"/>
        </a:solidFill>
        <a:latin typeface="+mn-lt"/>
        <a:ea typeface="+mn-ea"/>
        <a:cs typeface="+mn-cs"/>
      </a:defRPr>
    </a:lvl1pPr>
    <a:lvl2pPr marL="1248110" algn="l" defTabSz="2496221" rtl="0" eaLnBrk="1" latinLnBrk="0" hangingPunct="1">
      <a:defRPr sz="3276" kern="1200">
        <a:solidFill>
          <a:schemeClr val="tx1"/>
        </a:solidFill>
        <a:latin typeface="+mn-lt"/>
        <a:ea typeface="+mn-ea"/>
        <a:cs typeface="+mn-cs"/>
      </a:defRPr>
    </a:lvl2pPr>
    <a:lvl3pPr marL="2496221" algn="l" defTabSz="2496221" rtl="0" eaLnBrk="1" latinLnBrk="0" hangingPunct="1">
      <a:defRPr sz="3276" kern="1200">
        <a:solidFill>
          <a:schemeClr val="tx1"/>
        </a:solidFill>
        <a:latin typeface="+mn-lt"/>
        <a:ea typeface="+mn-ea"/>
        <a:cs typeface="+mn-cs"/>
      </a:defRPr>
    </a:lvl3pPr>
    <a:lvl4pPr marL="3744331" algn="l" defTabSz="2496221" rtl="0" eaLnBrk="1" latinLnBrk="0" hangingPunct="1">
      <a:defRPr sz="3276" kern="1200">
        <a:solidFill>
          <a:schemeClr val="tx1"/>
        </a:solidFill>
        <a:latin typeface="+mn-lt"/>
        <a:ea typeface="+mn-ea"/>
        <a:cs typeface="+mn-cs"/>
      </a:defRPr>
    </a:lvl4pPr>
    <a:lvl5pPr marL="4992441" algn="l" defTabSz="2496221" rtl="0" eaLnBrk="1" latinLnBrk="0" hangingPunct="1">
      <a:defRPr sz="3276" kern="1200">
        <a:solidFill>
          <a:schemeClr val="tx1"/>
        </a:solidFill>
        <a:latin typeface="+mn-lt"/>
        <a:ea typeface="+mn-ea"/>
        <a:cs typeface="+mn-cs"/>
      </a:defRPr>
    </a:lvl5pPr>
    <a:lvl6pPr marL="6240551" algn="l" defTabSz="2496221" rtl="0" eaLnBrk="1" latinLnBrk="0" hangingPunct="1">
      <a:defRPr sz="3276" kern="1200">
        <a:solidFill>
          <a:schemeClr val="tx1"/>
        </a:solidFill>
        <a:latin typeface="+mn-lt"/>
        <a:ea typeface="+mn-ea"/>
        <a:cs typeface="+mn-cs"/>
      </a:defRPr>
    </a:lvl6pPr>
    <a:lvl7pPr marL="7488662" algn="l" defTabSz="2496221" rtl="0" eaLnBrk="1" latinLnBrk="0" hangingPunct="1">
      <a:defRPr sz="3276" kern="1200">
        <a:solidFill>
          <a:schemeClr val="tx1"/>
        </a:solidFill>
        <a:latin typeface="+mn-lt"/>
        <a:ea typeface="+mn-ea"/>
        <a:cs typeface="+mn-cs"/>
      </a:defRPr>
    </a:lvl7pPr>
    <a:lvl8pPr marL="8736772" algn="l" defTabSz="2496221" rtl="0" eaLnBrk="1" latinLnBrk="0" hangingPunct="1">
      <a:defRPr sz="3276" kern="1200">
        <a:solidFill>
          <a:schemeClr val="tx1"/>
        </a:solidFill>
        <a:latin typeface="+mn-lt"/>
        <a:ea typeface="+mn-ea"/>
        <a:cs typeface="+mn-cs"/>
      </a:defRPr>
    </a:lvl8pPr>
    <a:lvl9pPr marL="9984882" algn="l" defTabSz="2496221" rtl="0" eaLnBrk="1" latinLnBrk="0" hangingPunct="1">
      <a:defRPr sz="327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5275" y="512763"/>
            <a:ext cx="8553450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Paul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2780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5275" y="512763"/>
            <a:ext cx="855345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 dirty="0"/>
              <a:t>Paul asking Suha</a:t>
            </a:r>
          </a:p>
          <a:p>
            <a:endParaRPr lang="en-US" dirty="0"/>
          </a:p>
          <a:p>
            <a:r>
              <a:rPr lang="en-US" dirty="0"/>
              <a:t>3</a:t>
            </a:r>
          </a:p>
          <a:p>
            <a:endParaRPr lang="en-US" dirty="0"/>
          </a:p>
          <a:p>
            <a:r>
              <a:rPr lang="en-US" dirty="0"/>
              <a:t>‹#›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00264" y="3728246"/>
            <a:ext cx="34002985" cy="257254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00527" y="6800850"/>
            <a:ext cx="28002459" cy="30670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66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335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3338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4006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4674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534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9002546" y="480617"/>
            <a:ext cx="9000790" cy="1024016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00175" y="480617"/>
            <a:ext cx="26335646" cy="1024016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0002" y="7712078"/>
            <a:ext cx="34002985" cy="2383631"/>
          </a:xfrm>
        </p:spPr>
        <p:txBody>
          <a:bodyPr anchor="t"/>
          <a:lstStyle>
            <a:lvl1pPr algn="l">
              <a:defRPr sz="9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60002" y="5086751"/>
            <a:ext cx="34002985" cy="2625327"/>
          </a:xfrm>
        </p:spPr>
        <p:txBody>
          <a:bodyPr anchor="b"/>
          <a:lstStyle>
            <a:lvl1pPr marL="0" indent="0">
              <a:buNone/>
              <a:defRPr sz="4667">
                <a:solidFill>
                  <a:schemeClr val="tx1">
                    <a:tint val="75000"/>
                  </a:schemeClr>
                </a:solidFill>
              </a:defRPr>
            </a:lvl1pPr>
            <a:lvl2pPr marL="1066774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2pPr>
            <a:lvl3pPr marL="2133548" indent="0">
              <a:buNone/>
              <a:defRPr sz="3733">
                <a:solidFill>
                  <a:schemeClr val="tx1">
                    <a:tint val="75000"/>
                  </a:schemeClr>
                </a:solidFill>
              </a:defRPr>
            </a:lvl3pPr>
            <a:lvl4pPr marL="3200320" indent="0">
              <a:buNone/>
              <a:defRPr sz="3267">
                <a:solidFill>
                  <a:schemeClr val="tx1">
                    <a:tint val="75000"/>
                  </a:schemeClr>
                </a:solidFill>
              </a:defRPr>
            </a:lvl4pPr>
            <a:lvl5pPr marL="4267093" indent="0">
              <a:buNone/>
              <a:defRPr sz="3267">
                <a:solidFill>
                  <a:schemeClr val="tx1">
                    <a:tint val="75000"/>
                  </a:schemeClr>
                </a:solidFill>
              </a:defRPr>
            </a:lvl5pPr>
            <a:lvl6pPr marL="5333867" indent="0">
              <a:buNone/>
              <a:defRPr sz="3267">
                <a:solidFill>
                  <a:schemeClr val="tx1">
                    <a:tint val="75000"/>
                  </a:schemeClr>
                </a:solidFill>
              </a:defRPr>
            </a:lvl6pPr>
            <a:lvl7pPr marL="6400641" indent="0">
              <a:buNone/>
              <a:defRPr sz="3267">
                <a:solidFill>
                  <a:schemeClr val="tx1">
                    <a:tint val="75000"/>
                  </a:schemeClr>
                </a:solidFill>
              </a:defRPr>
            </a:lvl7pPr>
            <a:lvl8pPr marL="7467413" indent="0">
              <a:buNone/>
              <a:defRPr sz="3267">
                <a:solidFill>
                  <a:schemeClr val="tx1">
                    <a:tint val="75000"/>
                  </a:schemeClr>
                </a:solidFill>
              </a:defRPr>
            </a:lvl8pPr>
            <a:lvl9pPr marL="8534187" indent="0">
              <a:buNone/>
              <a:defRPr sz="32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00176" y="2800353"/>
            <a:ext cx="17668218" cy="7920435"/>
          </a:xfrm>
        </p:spPr>
        <p:txBody>
          <a:bodyPr/>
          <a:lstStyle>
            <a:lvl1pPr>
              <a:defRPr sz="6533"/>
            </a:lvl1pPr>
            <a:lvl2pPr>
              <a:defRPr sz="5600"/>
            </a:lvl2pPr>
            <a:lvl3pPr>
              <a:defRPr sz="4667"/>
            </a:lvl3pPr>
            <a:lvl4pPr>
              <a:defRPr sz="4200"/>
            </a:lvl4pPr>
            <a:lvl5pPr>
              <a:defRPr sz="4200"/>
            </a:lvl5pPr>
            <a:lvl6pPr>
              <a:defRPr sz="4200"/>
            </a:lvl6pPr>
            <a:lvl7pPr>
              <a:defRPr sz="4200"/>
            </a:lvl7pPr>
            <a:lvl8pPr>
              <a:defRPr sz="4200"/>
            </a:lvl8pPr>
            <a:lvl9pPr>
              <a:defRPr sz="4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335119" y="2800353"/>
            <a:ext cx="17668218" cy="7920435"/>
          </a:xfrm>
        </p:spPr>
        <p:txBody>
          <a:bodyPr/>
          <a:lstStyle>
            <a:lvl1pPr>
              <a:defRPr sz="6533"/>
            </a:lvl1pPr>
            <a:lvl2pPr>
              <a:defRPr sz="5600"/>
            </a:lvl2pPr>
            <a:lvl3pPr>
              <a:defRPr sz="4667"/>
            </a:lvl3pPr>
            <a:lvl4pPr>
              <a:defRPr sz="4200"/>
            </a:lvl4pPr>
            <a:lvl5pPr>
              <a:defRPr sz="4200"/>
            </a:lvl5pPr>
            <a:lvl6pPr>
              <a:defRPr sz="4200"/>
            </a:lvl6pPr>
            <a:lvl7pPr>
              <a:defRPr sz="4200"/>
            </a:lvl7pPr>
            <a:lvl8pPr>
              <a:defRPr sz="4200"/>
            </a:lvl8pPr>
            <a:lvl9pPr>
              <a:defRPr sz="4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00177" y="2686448"/>
            <a:ext cx="17675164" cy="1119584"/>
          </a:xfrm>
        </p:spPr>
        <p:txBody>
          <a:bodyPr anchor="b"/>
          <a:lstStyle>
            <a:lvl1pPr marL="0" indent="0">
              <a:buNone/>
              <a:defRPr sz="5600" b="1"/>
            </a:lvl1pPr>
            <a:lvl2pPr marL="1066774" indent="0">
              <a:buNone/>
              <a:defRPr sz="4667" b="1"/>
            </a:lvl2pPr>
            <a:lvl3pPr marL="2133548" indent="0">
              <a:buNone/>
              <a:defRPr sz="4200" b="1"/>
            </a:lvl3pPr>
            <a:lvl4pPr marL="3200320" indent="0">
              <a:buNone/>
              <a:defRPr sz="3733" b="1"/>
            </a:lvl4pPr>
            <a:lvl5pPr marL="4267093" indent="0">
              <a:buNone/>
              <a:defRPr sz="3733" b="1"/>
            </a:lvl5pPr>
            <a:lvl6pPr marL="5333867" indent="0">
              <a:buNone/>
              <a:defRPr sz="3733" b="1"/>
            </a:lvl6pPr>
            <a:lvl7pPr marL="6400641" indent="0">
              <a:buNone/>
              <a:defRPr sz="3733" b="1"/>
            </a:lvl7pPr>
            <a:lvl8pPr marL="7467413" indent="0">
              <a:buNone/>
              <a:defRPr sz="3733" b="1"/>
            </a:lvl8pPr>
            <a:lvl9pPr marL="8534187" indent="0">
              <a:buNone/>
              <a:defRPr sz="37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00177" y="3806031"/>
            <a:ext cx="17675164" cy="6914754"/>
          </a:xfrm>
        </p:spPr>
        <p:txBody>
          <a:bodyPr/>
          <a:lstStyle>
            <a:lvl1pPr>
              <a:defRPr sz="5600"/>
            </a:lvl1pPr>
            <a:lvl2pPr>
              <a:defRPr sz="4667"/>
            </a:lvl2pPr>
            <a:lvl3pPr>
              <a:defRPr sz="4200"/>
            </a:lvl3pPr>
            <a:lvl4pPr>
              <a:defRPr sz="3733"/>
            </a:lvl4pPr>
            <a:lvl5pPr>
              <a:defRPr sz="3733"/>
            </a:lvl5pPr>
            <a:lvl6pPr>
              <a:defRPr sz="3733"/>
            </a:lvl6pPr>
            <a:lvl7pPr>
              <a:defRPr sz="3733"/>
            </a:lvl7pPr>
            <a:lvl8pPr>
              <a:defRPr sz="3733"/>
            </a:lvl8pPr>
            <a:lvl9pPr>
              <a:defRPr sz="37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0321235" y="2686448"/>
            <a:ext cx="17682107" cy="1119584"/>
          </a:xfrm>
        </p:spPr>
        <p:txBody>
          <a:bodyPr anchor="b"/>
          <a:lstStyle>
            <a:lvl1pPr marL="0" indent="0">
              <a:buNone/>
              <a:defRPr sz="5600" b="1"/>
            </a:lvl1pPr>
            <a:lvl2pPr marL="1066774" indent="0">
              <a:buNone/>
              <a:defRPr sz="4667" b="1"/>
            </a:lvl2pPr>
            <a:lvl3pPr marL="2133548" indent="0">
              <a:buNone/>
              <a:defRPr sz="4200" b="1"/>
            </a:lvl3pPr>
            <a:lvl4pPr marL="3200320" indent="0">
              <a:buNone/>
              <a:defRPr sz="3733" b="1"/>
            </a:lvl4pPr>
            <a:lvl5pPr marL="4267093" indent="0">
              <a:buNone/>
              <a:defRPr sz="3733" b="1"/>
            </a:lvl5pPr>
            <a:lvl6pPr marL="5333867" indent="0">
              <a:buNone/>
              <a:defRPr sz="3733" b="1"/>
            </a:lvl6pPr>
            <a:lvl7pPr marL="6400641" indent="0">
              <a:buNone/>
              <a:defRPr sz="3733" b="1"/>
            </a:lvl7pPr>
            <a:lvl8pPr marL="7467413" indent="0">
              <a:buNone/>
              <a:defRPr sz="3733" b="1"/>
            </a:lvl8pPr>
            <a:lvl9pPr marL="8534187" indent="0">
              <a:buNone/>
              <a:defRPr sz="37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321235" y="3806031"/>
            <a:ext cx="17682107" cy="6914754"/>
          </a:xfrm>
        </p:spPr>
        <p:txBody>
          <a:bodyPr/>
          <a:lstStyle>
            <a:lvl1pPr>
              <a:defRPr sz="5600"/>
            </a:lvl1pPr>
            <a:lvl2pPr>
              <a:defRPr sz="4667"/>
            </a:lvl2pPr>
            <a:lvl3pPr>
              <a:defRPr sz="4200"/>
            </a:lvl3pPr>
            <a:lvl4pPr>
              <a:defRPr sz="3733"/>
            </a:lvl4pPr>
            <a:lvl5pPr>
              <a:defRPr sz="3733"/>
            </a:lvl5pPr>
            <a:lvl6pPr>
              <a:defRPr sz="3733"/>
            </a:lvl6pPr>
            <a:lvl7pPr>
              <a:defRPr sz="3733"/>
            </a:lvl7pPr>
            <a:lvl8pPr>
              <a:defRPr sz="3733"/>
            </a:lvl8pPr>
            <a:lvl9pPr>
              <a:defRPr sz="37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0179" y="477837"/>
            <a:ext cx="13160880" cy="2033588"/>
          </a:xfrm>
        </p:spPr>
        <p:txBody>
          <a:bodyPr anchor="b"/>
          <a:lstStyle>
            <a:lvl1pPr algn="l">
              <a:defRPr sz="4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40262" y="477840"/>
            <a:ext cx="22363076" cy="10242948"/>
          </a:xfrm>
        </p:spPr>
        <p:txBody>
          <a:bodyPr/>
          <a:lstStyle>
            <a:lvl1pPr>
              <a:defRPr sz="7467"/>
            </a:lvl1pPr>
            <a:lvl2pPr>
              <a:defRPr sz="6533"/>
            </a:lvl2pPr>
            <a:lvl3pPr>
              <a:defRPr sz="5600"/>
            </a:lvl3pPr>
            <a:lvl4pPr>
              <a:defRPr sz="4667"/>
            </a:lvl4pPr>
            <a:lvl5pPr>
              <a:defRPr sz="4667"/>
            </a:lvl5pPr>
            <a:lvl6pPr>
              <a:defRPr sz="4667"/>
            </a:lvl6pPr>
            <a:lvl7pPr>
              <a:defRPr sz="4667"/>
            </a:lvl7pPr>
            <a:lvl8pPr>
              <a:defRPr sz="4667"/>
            </a:lvl8pPr>
            <a:lvl9pPr>
              <a:defRPr sz="4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00179" y="2511426"/>
            <a:ext cx="13160880" cy="8209360"/>
          </a:xfrm>
        </p:spPr>
        <p:txBody>
          <a:bodyPr/>
          <a:lstStyle>
            <a:lvl1pPr marL="0" indent="0">
              <a:buNone/>
              <a:defRPr sz="3267"/>
            </a:lvl1pPr>
            <a:lvl2pPr marL="1066774" indent="0">
              <a:buNone/>
              <a:defRPr sz="2800"/>
            </a:lvl2pPr>
            <a:lvl3pPr marL="2133548" indent="0">
              <a:buNone/>
              <a:defRPr sz="2333"/>
            </a:lvl3pPr>
            <a:lvl4pPr marL="3200320" indent="0">
              <a:buNone/>
              <a:defRPr sz="2100"/>
            </a:lvl4pPr>
            <a:lvl5pPr marL="4267093" indent="0">
              <a:buNone/>
              <a:defRPr sz="2100"/>
            </a:lvl5pPr>
            <a:lvl6pPr marL="5333867" indent="0">
              <a:buNone/>
              <a:defRPr sz="2100"/>
            </a:lvl6pPr>
            <a:lvl7pPr marL="6400641" indent="0">
              <a:buNone/>
              <a:defRPr sz="2100"/>
            </a:lvl7pPr>
            <a:lvl8pPr marL="7467413" indent="0">
              <a:buNone/>
              <a:defRPr sz="2100"/>
            </a:lvl8pPr>
            <a:lvl9pPr marL="8534187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0967" y="8401050"/>
            <a:ext cx="24002107" cy="991792"/>
          </a:xfrm>
        </p:spPr>
        <p:txBody>
          <a:bodyPr anchor="b"/>
          <a:lstStyle>
            <a:lvl1pPr algn="l">
              <a:defRPr sz="4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840967" y="1072356"/>
            <a:ext cx="24002107" cy="7200900"/>
          </a:xfrm>
        </p:spPr>
        <p:txBody>
          <a:bodyPr/>
          <a:lstStyle>
            <a:lvl1pPr marL="0" indent="0">
              <a:buNone/>
              <a:defRPr sz="7467"/>
            </a:lvl1pPr>
            <a:lvl2pPr marL="1066774" indent="0">
              <a:buNone/>
              <a:defRPr sz="6533"/>
            </a:lvl2pPr>
            <a:lvl3pPr marL="2133548" indent="0">
              <a:buNone/>
              <a:defRPr sz="5600"/>
            </a:lvl3pPr>
            <a:lvl4pPr marL="3200320" indent="0">
              <a:buNone/>
              <a:defRPr sz="4667"/>
            </a:lvl4pPr>
            <a:lvl5pPr marL="4267093" indent="0">
              <a:buNone/>
              <a:defRPr sz="4667"/>
            </a:lvl5pPr>
            <a:lvl6pPr marL="5333867" indent="0">
              <a:buNone/>
              <a:defRPr sz="4667"/>
            </a:lvl6pPr>
            <a:lvl7pPr marL="6400641" indent="0">
              <a:buNone/>
              <a:defRPr sz="4667"/>
            </a:lvl7pPr>
            <a:lvl8pPr marL="7467413" indent="0">
              <a:buNone/>
              <a:defRPr sz="4667"/>
            </a:lvl8pPr>
            <a:lvl9pPr marL="8534187" indent="0">
              <a:buNone/>
              <a:defRPr sz="4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40967" y="9392841"/>
            <a:ext cx="24002107" cy="1408509"/>
          </a:xfrm>
        </p:spPr>
        <p:txBody>
          <a:bodyPr/>
          <a:lstStyle>
            <a:lvl1pPr marL="0" indent="0">
              <a:buNone/>
              <a:defRPr sz="3267"/>
            </a:lvl1pPr>
            <a:lvl2pPr marL="1066774" indent="0">
              <a:buNone/>
              <a:defRPr sz="2800"/>
            </a:lvl2pPr>
            <a:lvl3pPr marL="2133548" indent="0">
              <a:buNone/>
              <a:defRPr sz="2333"/>
            </a:lvl3pPr>
            <a:lvl4pPr marL="3200320" indent="0">
              <a:buNone/>
              <a:defRPr sz="2100"/>
            </a:lvl4pPr>
            <a:lvl5pPr marL="4267093" indent="0">
              <a:buNone/>
              <a:defRPr sz="2100"/>
            </a:lvl5pPr>
            <a:lvl6pPr marL="5333867" indent="0">
              <a:buNone/>
              <a:defRPr sz="2100"/>
            </a:lvl6pPr>
            <a:lvl7pPr marL="6400641" indent="0">
              <a:buNone/>
              <a:defRPr sz="2100"/>
            </a:lvl7pPr>
            <a:lvl8pPr marL="7467413" indent="0">
              <a:buNone/>
              <a:defRPr sz="2100"/>
            </a:lvl8pPr>
            <a:lvl9pPr marL="8534187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00176" y="480617"/>
            <a:ext cx="36003161" cy="2000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00176" y="2800353"/>
            <a:ext cx="36003161" cy="79204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00176" y="11123615"/>
            <a:ext cx="9334153" cy="6389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67867" y="11123615"/>
            <a:ext cx="12667779" cy="6389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669184" y="11123615"/>
            <a:ext cx="9334153" cy="6389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133548" rtl="0" eaLnBrk="1" latinLnBrk="0" hangingPunct="1">
        <a:spcBef>
          <a:spcPct val="0"/>
        </a:spcBef>
        <a:buNone/>
        <a:defRPr sz="102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0081" indent="-800081" algn="l" defTabSz="2133548" rtl="0" eaLnBrk="1" latinLnBrk="0" hangingPunct="1">
        <a:spcBef>
          <a:spcPct val="20000"/>
        </a:spcBef>
        <a:buFont typeface="Arial" pitchFamily="34" charset="0"/>
        <a:buChar char="•"/>
        <a:defRPr sz="7467" kern="1200">
          <a:solidFill>
            <a:schemeClr val="tx1"/>
          </a:solidFill>
          <a:latin typeface="+mn-lt"/>
          <a:ea typeface="+mn-ea"/>
          <a:cs typeface="+mn-cs"/>
        </a:defRPr>
      </a:lvl1pPr>
      <a:lvl2pPr marL="1733506" indent="-666733" algn="l" defTabSz="2133548" rtl="0" eaLnBrk="1" latinLnBrk="0" hangingPunct="1">
        <a:spcBef>
          <a:spcPct val="20000"/>
        </a:spcBef>
        <a:buFont typeface="Arial" pitchFamily="34" charset="0"/>
        <a:buChar char="–"/>
        <a:defRPr sz="6533" kern="1200">
          <a:solidFill>
            <a:schemeClr val="tx1"/>
          </a:solidFill>
          <a:latin typeface="+mn-lt"/>
          <a:ea typeface="+mn-ea"/>
          <a:cs typeface="+mn-cs"/>
        </a:defRPr>
      </a:lvl2pPr>
      <a:lvl3pPr marL="2666934" indent="-533386" algn="l" defTabSz="2133548" rtl="0" eaLnBrk="1" latinLnBrk="0" hangingPunct="1">
        <a:spcBef>
          <a:spcPct val="20000"/>
        </a:spcBef>
        <a:buFont typeface="Arial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3pPr>
      <a:lvl4pPr marL="3733707" indent="-533386" algn="l" defTabSz="2133548" rtl="0" eaLnBrk="1" latinLnBrk="0" hangingPunct="1">
        <a:spcBef>
          <a:spcPct val="20000"/>
        </a:spcBef>
        <a:buFont typeface="Arial" pitchFamily="34" charset="0"/>
        <a:buChar char="–"/>
        <a:defRPr sz="4667" kern="1200">
          <a:solidFill>
            <a:schemeClr val="tx1"/>
          </a:solidFill>
          <a:latin typeface="+mn-lt"/>
          <a:ea typeface="+mn-ea"/>
          <a:cs typeface="+mn-cs"/>
        </a:defRPr>
      </a:lvl4pPr>
      <a:lvl5pPr marL="4800479" indent="-533386" algn="l" defTabSz="2133548" rtl="0" eaLnBrk="1" latinLnBrk="0" hangingPunct="1">
        <a:spcBef>
          <a:spcPct val="20000"/>
        </a:spcBef>
        <a:buFont typeface="Arial" pitchFamily="34" charset="0"/>
        <a:buChar char="»"/>
        <a:defRPr sz="4667" kern="1200">
          <a:solidFill>
            <a:schemeClr val="tx1"/>
          </a:solidFill>
          <a:latin typeface="+mn-lt"/>
          <a:ea typeface="+mn-ea"/>
          <a:cs typeface="+mn-cs"/>
        </a:defRPr>
      </a:lvl5pPr>
      <a:lvl6pPr marL="5867253" indent="-533386" algn="l" defTabSz="2133548" rtl="0" eaLnBrk="1" latinLnBrk="0" hangingPunct="1">
        <a:spcBef>
          <a:spcPct val="20000"/>
        </a:spcBef>
        <a:buFont typeface="Arial" pitchFamily="34" charset="0"/>
        <a:buChar char="•"/>
        <a:defRPr sz="4667" kern="1200">
          <a:solidFill>
            <a:schemeClr val="tx1"/>
          </a:solidFill>
          <a:latin typeface="+mn-lt"/>
          <a:ea typeface="+mn-ea"/>
          <a:cs typeface="+mn-cs"/>
        </a:defRPr>
      </a:lvl6pPr>
      <a:lvl7pPr marL="6934027" indent="-533386" algn="l" defTabSz="2133548" rtl="0" eaLnBrk="1" latinLnBrk="0" hangingPunct="1">
        <a:spcBef>
          <a:spcPct val="20000"/>
        </a:spcBef>
        <a:buFont typeface="Arial" pitchFamily="34" charset="0"/>
        <a:buChar char="•"/>
        <a:defRPr sz="4667" kern="1200">
          <a:solidFill>
            <a:schemeClr val="tx1"/>
          </a:solidFill>
          <a:latin typeface="+mn-lt"/>
          <a:ea typeface="+mn-ea"/>
          <a:cs typeface="+mn-cs"/>
        </a:defRPr>
      </a:lvl7pPr>
      <a:lvl8pPr marL="8000801" indent="-533386" algn="l" defTabSz="2133548" rtl="0" eaLnBrk="1" latinLnBrk="0" hangingPunct="1">
        <a:spcBef>
          <a:spcPct val="20000"/>
        </a:spcBef>
        <a:buFont typeface="Arial" pitchFamily="34" charset="0"/>
        <a:buChar char="•"/>
        <a:defRPr sz="4667" kern="1200">
          <a:solidFill>
            <a:schemeClr val="tx1"/>
          </a:solidFill>
          <a:latin typeface="+mn-lt"/>
          <a:ea typeface="+mn-ea"/>
          <a:cs typeface="+mn-cs"/>
        </a:defRPr>
      </a:lvl8pPr>
      <a:lvl9pPr marL="9067573" indent="-533386" algn="l" defTabSz="2133548" rtl="0" eaLnBrk="1" latinLnBrk="0" hangingPunct="1">
        <a:spcBef>
          <a:spcPct val="20000"/>
        </a:spcBef>
        <a:buFont typeface="Arial" pitchFamily="34" charset="0"/>
        <a:buChar char="•"/>
        <a:defRPr sz="4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33548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66774" algn="l" defTabSz="2133548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2pPr>
      <a:lvl3pPr marL="2133548" algn="l" defTabSz="2133548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320" algn="l" defTabSz="2133548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4pPr>
      <a:lvl5pPr marL="4267093" algn="l" defTabSz="2133548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5pPr>
      <a:lvl6pPr marL="5333867" algn="l" defTabSz="2133548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6pPr>
      <a:lvl7pPr marL="6400641" algn="l" defTabSz="2133548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7pPr>
      <a:lvl8pPr marL="7467413" algn="l" defTabSz="2133548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8pPr>
      <a:lvl9pPr marL="8534187" algn="l" defTabSz="2133548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jpe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13" Type="http://schemas.openxmlformats.org/officeDocument/2006/relationships/image" Target="../media/image36.png"/><Relationship Id="rId18" Type="http://schemas.openxmlformats.org/officeDocument/2006/relationships/image" Target="../media/image4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svg"/><Relationship Id="rId17" Type="http://schemas.openxmlformats.org/officeDocument/2006/relationships/image" Target="../media/image40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sv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10" Type="http://schemas.openxmlformats.org/officeDocument/2006/relationships/image" Target="../media/image33.svg"/><Relationship Id="rId4" Type="http://schemas.openxmlformats.org/officeDocument/2006/relationships/image" Target="../media/image27.svg"/><Relationship Id="rId9" Type="http://schemas.openxmlformats.org/officeDocument/2006/relationships/image" Target="../media/image32.png"/><Relationship Id="rId14" Type="http://schemas.openxmlformats.org/officeDocument/2006/relationships/image" Target="../media/image37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svg"/><Relationship Id="rId13" Type="http://schemas.openxmlformats.org/officeDocument/2006/relationships/image" Target="../media/image54.png"/><Relationship Id="rId18" Type="http://schemas.openxmlformats.org/officeDocument/2006/relationships/image" Target="../media/image5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12" Type="http://schemas.openxmlformats.org/officeDocument/2006/relationships/image" Target="../media/image53.svg"/><Relationship Id="rId17" Type="http://schemas.openxmlformats.org/officeDocument/2006/relationships/image" Target="../media/image58.png"/><Relationship Id="rId2" Type="http://schemas.openxmlformats.org/officeDocument/2006/relationships/image" Target="../media/image43.png"/><Relationship Id="rId16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5" Type="http://schemas.openxmlformats.org/officeDocument/2006/relationships/image" Target="../media/image56.jpeg"/><Relationship Id="rId10" Type="http://schemas.openxmlformats.org/officeDocument/2006/relationships/image" Target="../media/image51.svg"/><Relationship Id="rId4" Type="http://schemas.openxmlformats.org/officeDocument/2006/relationships/image" Target="../media/image45.svg"/><Relationship Id="rId9" Type="http://schemas.openxmlformats.org/officeDocument/2006/relationships/image" Target="../media/image50.png"/><Relationship Id="rId14" Type="http://schemas.openxmlformats.org/officeDocument/2006/relationships/image" Target="../media/image55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4"/>
          <p:cNvGrpSpPr/>
          <p:nvPr/>
        </p:nvGrpSpPr>
        <p:grpSpPr>
          <a:xfrm>
            <a:off x="11567595" y="841782"/>
            <a:ext cx="23599282" cy="3443702"/>
            <a:chOff x="535542" y="-116515"/>
            <a:chExt cx="11803883" cy="1967830"/>
          </a:xfrm>
        </p:grpSpPr>
        <p:sp>
          <p:nvSpPr>
            <p:cNvPr id="15" name="Freeform 15"/>
            <p:cNvSpPr/>
            <p:nvPr/>
          </p:nvSpPr>
          <p:spPr>
            <a:xfrm>
              <a:off x="2440565" y="187787"/>
              <a:ext cx="9898860" cy="1663528"/>
            </a:xfrm>
            <a:custGeom>
              <a:avLst/>
              <a:gdLst/>
              <a:ahLst/>
              <a:cxnLst/>
              <a:rect l="l" t="t" r="r" b="b"/>
              <a:pathLst>
                <a:path w="9898860" h="1663528">
                  <a:moveTo>
                    <a:pt x="0" y="0"/>
                  </a:moveTo>
                  <a:lnTo>
                    <a:pt x="9898860" y="0"/>
                  </a:lnTo>
                  <a:lnTo>
                    <a:pt x="9898860" y="1663528"/>
                  </a:lnTo>
                  <a:lnTo>
                    <a:pt x="0" y="166352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HK" sz="4200" i="1" dirty="0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535542" y="-116515"/>
              <a:ext cx="9898860" cy="1730203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10080"/>
                </a:lnSpc>
              </a:pPr>
              <a:r>
                <a:rPr lang="en-US" sz="9333" b="1" i="1" dirty="0">
                  <a:solidFill>
                    <a:srgbClr val="000000"/>
                  </a:solidFill>
                  <a:latin typeface="Calibri (MS) Bold Italics"/>
                  <a:ea typeface="Calibri (MS) Bold Italics"/>
                  <a:cs typeface="Calibri (MS) Bold Italics"/>
                  <a:sym typeface="Calibri (MS) Bold Italics"/>
                </a:rPr>
                <a:t>The ECA Option in Parallel:</a:t>
              </a:r>
            </a:p>
            <a:p>
              <a:pPr algn="ctr">
                <a:lnSpc>
                  <a:spcPts val="10080"/>
                </a:lnSpc>
              </a:pPr>
              <a:r>
                <a:rPr lang="en-US" sz="9333" b="1" i="1" dirty="0">
                  <a:solidFill>
                    <a:srgbClr val="000000"/>
                  </a:solidFill>
                  <a:latin typeface="Calibri (MS) Bold Italics"/>
                  <a:ea typeface="Calibri (MS) Bold Italics"/>
                  <a:cs typeface="Calibri (MS) Bold Italics"/>
                  <a:sym typeface="Calibri (MS) Bold Italics"/>
                </a:rPr>
                <a:t>Ensuring Deliveries On Time, Every Time</a:t>
              </a:r>
            </a:p>
          </p:txBody>
        </p:sp>
      </p:grpSp>
      <p:grpSp>
        <p:nvGrpSpPr>
          <p:cNvPr id="23" name="Group 10">
            <a:extLst>
              <a:ext uri="{FF2B5EF4-FFF2-40B4-BE49-F238E27FC236}">
                <a16:creationId xmlns:a16="http://schemas.microsoft.com/office/drawing/2014/main" id="{42DB1F6D-F8C7-BB75-DF6F-03980591434C}"/>
              </a:ext>
            </a:extLst>
          </p:cNvPr>
          <p:cNvGrpSpPr/>
          <p:nvPr/>
        </p:nvGrpSpPr>
        <p:grpSpPr>
          <a:xfrm>
            <a:off x="18020128" y="3999087"/>
            <a:ext cx="7384480" cy="1970689"/>
            <a:chOff x="0" y="0"/>
            <a:chExt cx="4219702" cy="1126109"/>
          </a:xfrm>
        </p:grpSpPr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AF16A307-74B0-BEFD-266A-3351D623842F}"/>
                </a:ext>
              </a:extLst>
            </p:cNvPr>
            <p:cNvSpPr/>
            <p:nvPr/>
          </p:nvSpPr>
          <p:spPr>
            <a:xfrm>
              <a:off x="0" y="0"/>
              <a:ext cx="4219702" cy="1126109"/>
            </a:xfrm>
            <a:custGeom>
              <a:avLst/>
              <a:gdLst/>
              <a:ahLst/>
              <a:cxnLst/>
              <a:rect l="l" t="t" r="r" b="b"/>
              <a:pathLst>
                <a:path w="4219702" h="1126109">
                  <a:moveTo>
                    <a:pt x="0" y="0"/>
                  </a:moveTo>
                  <a:lnTo>
                    <a:pt x="4219702" y="0"/>
                  </a:lnTo>
                  <a:lnTo>
                    <a:pt x="4219702" y="1126109"/>
                  </a:lnTo>
                  <a:lnTo>
                    <a:pt x="0" y="11261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16" b="-16"/>
              </a:stretch>
            </a:blipFill>
          </p:spPr>
          <p:txBody>
            <a:bodyPr/>
            <a:lstStyle/>
            <a:p>
              <a:endParaRPr lang="en-HK" sz="4200"/>
            </a:p>
          </p:txBody>
        </p:sp>
      </p:grpSp>
      <p:grpSp>
        <p:nvGrpSpPr>
          <p:cNvPr id="25" name="Group 12">
            <a:extLst>
              <a:ext uri="{FF2B5EF4-FFF2-40B4-BE49-F238E27FC236}">
                <a16:creationId xmlns:a16="http://schemas.microsoft.com/office/drawing/2014/main" id="{A2B98E51-FE57-6901-A04B-FBF706921B44}"/>
              </a:ext>
            </a:extLst>
          </p:cNvPr>
          <p:cNvGrpSpPr/>
          <p:nvPr/>
        </p:nvGrpSpPr>
        <p:grpSpPr>
          <a:xfrm>
            <a:off x="35459374" y="1952377"/>
            <a:ext cx="4413857" cy="877520"/>
            <a:chOff x="0" y="0"/>
            <a:chExt cx="2006473" cy="398907"/>
          </a:xfrm>
        </p:grpSpPr>
        <p:sp>
          <p:nvSpPr>
            <p:cNvPr id="26" name="Freeform 13">
              <a:extLst>
                <a:ext uri="{FF2B5EF4-FFF2-40B4-BE49-F238E27FC236}">
                  <a16:creationId xmlns:a16="http://schemas.microsoft.com/office/drawing/2014/main" id="{F39CED99-0B62-FBCD-2FD8-780A4F9B5931}"/>
                </a:ext>
              </a:extLst>
            </p:cNvPr>
            <p:cNvSpPr/>
            <p:nvPr/>
          </p:nvSpPr>
          <p:spPr>
            <a:xfrm>
              <a:off x="0" y="0"/>
              <a:ext cx="2006473" cy="398907"/>
            </a:xfrm>
            <a:custGeom>
              <a:avLst/>
              <a:gdLst/>
              <a:ahLst/>
              <a:cxnLst/>
              <a:rect l="l" t="t" r="r" b="b"/>
              <a:pathLst>
                <a:path w="2006473" h="398907">
                  <a:moveTo>
                    <a:pt x="0" y="0"/>
                  </a:moveTo>
                  <a:lnTo>
                    <a:pt x="2006473" y="0"/>
                  </a:lnTo>
                  <a:lnTo>
                    <a:pt x="2006473" y="398907"/>
                  </a:lnTo>
                  <a:lnTo>
                    <a:pt x="0" y="3989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100" r="-100"/>
              </a:stretch>
            </a:blipFill>
          </p:spPr>
          <p:txBody>
            <a:bodyPr/>
            <a:lstStyle/>
            <a:p>
              <a:endParaRPr lang="en-HK" sz="4200"/>
            </a:p>
          </p:txBody>
        </p:sp>
      </p:grpSp>
      <p:grpSp>
        <p:nvGrpSpPr>
          <p:cNvPr id="27" name="Group 14">
            <a:extLst>
              <a:ext uri="{FF2B5EF4-FFF2-40B4-BE49-F238E27FC236}">
                <a16:creationId xmlns:a16="http://schemas.microsoft.com/office/drawing/2014/main" id="{698F9FEA-AC9F-63D7-7AB7-FA4118F9894E}"/>
              </a:ext>
            </a:extLst>
          </p:cNvPr>
          <p:cNvGrpSpPr/>
          <p:nvPr/>
        </p:nvGrpSpPr>
        <p:grpSpPr>
          <a:xfrm>
            <a:off x="35520628" y="4530071"/>
            <a:ext cx="4413857" cy="1177997"/>
            <a:chOff x="0" y="0"/>
            <a:chExt cx="2160397" cy="576580"/>
          </a:xfrm>
        </p:grpSpPr>
        <p:sp>
          <p:nvSpPr>
            <p:cNvPr id="28" name="Freeform 15">
              <a:extLst>
                <a:ext uri="{FF2B5EF4-FFF2-40B4-BE49-F238E27FC236}">
                  <a16:creationId xmlns:a16="http://schemas.microsoft.com/office/drawing/2014/main" id="{04EC5E28-C141-DE4C-F8ED-CD813043AC05}"/>
                </a:ext>
              </a:extLst>
            </p:cNvPr>
            <p:cNvSpPr/>
            <p:nvPr/>
          </p:nvSpPr>
          <p:spPr>
            <a:xfrm>
              <a:off x="0" y="0"/>
              <a:ext cx="2160397" cy="576580"/>
            </a:xfrm>
            <a:custGeom>
              <a:avLst/>
              <a:gdLst/>
              <a:ahLst/>
              <a:cxnLst/>
              <a:rect l="l" t="t" r="r" b="b"/>
              <a:pathLst>
                <a:path w="2160397" h="576580">
                  <a:moveTo>
                    <a:pt x="0" y="0"/>
                  </a:moveTo>
                  <a:lnTo>
                    <a:pt x="2160397" y="0"/>
                  </a:lnTo>
                  <a:lnTo>
                    <a:pt x="2160397" y="576580"/>
                  </a:lnTo>
                  <a:lnTo>
                    <a:pt x="0" y="5765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439" b="-439"/>
              </a:stretch>
            </a:blipFill>
          </p:spPr>
          <p:txBody>
            <a:bodyPr/>
            <a:lstStyle/>
            <a:p>
              <a:endParaRPr lang="en-HK" sz="4200"/>
            </a:p>
          </p:txBody>
        </p:sp>
      </p:grpSp>
      <p:grpSp>
        <p:nvGrpSpPr>
          <p:cNvPr id="29" name="Group 16">
            <a:extLst>
              <a:ext uri="{FF2B5EF4-FFF2-40B4-BE49-F238E27FC236}">
                <a16:creationId xmlns:a16="http://schemas.microsoft.com/office/drawing/2014/main" id="{1F069891-056B-85C7-86A9-49826DFB76DB}"/>
              </a:ext>
            </a:extLst>
          </p:cNvPr>
          <p:cNvGrpSpPr/>
          <p:nvPr/>
        </p:nvGrpSpPr>
        <p:grpSpPr>
          <a:xfrm>
            <a:off x="2473638" y="9195328"/>
            <a:ext cx="3387463" cy="3149281"/>
            <a:chOff x="0" y="0"/>
            <a:chExt cx="1625600" cy="1511300"/>
          </a:xfrm>
        </p:grpSpPr>
        <p:sp>
          <p:nvSpPr>
            <p:cNvPr id="30" name="Freeform 17">
              <a:extLst>
                <a:ext uri="{FF2B5EF4-FFF2-40B4-BE49-F238E27FC236}">
                  <a16:creationId xmlns:a16="http://schemas.microsoft.com/office/drawing/2014/main" id="{874EA758-1B50-7AD2-7433-CF267E6E42C0}"/>
                </a:ext>
              </a:extLst>
            </p:cNvPr>
            <p:cNvSpPr/>
            <p:nvPr/>
          </p:nvSpPr>
          <p:spPr>
            <a:xfrm>
              <a:off x="0" y="0"/>
              <a:ext cx="1625600" cy="1511300"/>
            </a:xfrm>
            <a:custGeom>
              <a:avLst/>
              <a:gdLst/>
              <a:ahLst/>
              <a:cxnLst/>
              <a:rect l="l" t="t" r="r" b="b"/>
              <a:pathLst>
                <a:path w="1625600" h="1511300">
                  <a:moveTo>
                    <a:pt x="0" y="0"/>
                  </a:moveTo>
                  <a:lnTo>
                    <a:pt x="1625600" y="0"/>
                  </a:lnTo>
                  <a:lnTo>
                    <a:pt x="1625600" y="1511300"/>
                  </a:lnTo>
                  <a:lnTo>
                    <a:pt x="0" y="15113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HK" sz="4200"/>
            </a:p>
          </p:txBody>
        </p:sp>
      </p:grpSp>
      <p:grpSp>
        <p:nvGrpSpPr>
          <p:cNvPr id="31" name="Group 18">
            <a:extLst>
              <a:ext uri="{FF2B5EF4-FFF2-40B4-BE49-F238E27FC236}">
                <a16:creationId xmlns:a16="http://schemas.microsoft.com/office/drawing/2014/main" id="{E3779FA2-B57A-F8B6-F0B5-3A2E5105393D}"/>
              </a:ext>
            </a:extLst>
          </p:cNvPr>
          <p:cNvGrpSpPr/>
          <p:nvPr/>
        </p:nvGrpSpPr>
        <p:grpSpPr>
          <a:xfrm>
            <a:off x="26350881" y="9738383"/>
            <a:ext cx="4569238" cy="1749109"/>
            <a:chOff x="0" y="0"/>
            <a:chExt cx="2610993" cy="999490"/>
          </a:xfrm>
        </p:grpSpPr>
        <p:sp>
          <p:nvSpPr>
            <p:cNvPr id="32" name="Freeform 19">
              <a:extLst>
                <a:ext uri="{FF2B5EF4-FFF2-40B4-BE49-F238E27FC236}">
                  <a16:creationId xmlns:a16="http://schemas.microsoft.com/office/drawing/2014/main" id="{0517A8CE-9FCB-DAFE-E33F-1D3AAA70CFAE}"/>
                </a:ext>
              </a:extLst>
            </p:cNvPr>
            <p:cNvSpPr/>
            <p:nvPr/>
          </p:nvSpPr>
          <p:spPr>
            <a:xfrm>
              <a:off x="0" y="0"/>
              <a:ext cx="2610993" cy="999490"/>
            </a:xfrm>
            <a:custGeom>
              <a:avLst/>
              <a:gdLst/>
              <a:ahLst/>
              <a:cxnLst/>
              <a:rect l="l" t="t" r="r" b="b"/>
              <a:pathLst>
                <a:path w="2610993" h="999490">
                  <a:moveTo>
                    <a:pt x="0" y="0"/>
                  </a:moveTo>
                  <a:lnTo>
                    <a:pt x="2610993" y="0"/>
                  </a:lnTo>
                  <a:lnTo>
                    <a:pt x="2610993" y="999490"/>
                  </a:lnTo>
                  <a:lnTo>
                    <a:pt x="0" y="9994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t="-311" b="-311"/>
              </a:stretch>
            </a:blipFill>
          </p:spPr>
          <p:txBody>
            <a:bodyPr/>
            <a:lstStyle/>
            <a:p>
              <a:endParaRPr lang="en-HK" sz="4200"/>
            </a:p>
          </p:txBody>
        </p:sp>
      </p:grpSp>
      <p:grpSp>
        <p:nvGrpSpPr>
          <p:cNvPr id="33" name="Group 20">
            <a:extLst>
              <a:ext uri="{FF2B5EF4-FFF2-40B4-BE49-F238E27FC236}">
                <a16:creationId xmlns:a16="http://schemas.microsoft.com/office/drawing/2014/main" id="{8B095D4A-9C74-DDAC-8B43-9519ED14EC4E}"/>
              </a:ext>
            </a:extLst>
          </p:cNvPr>
          <p:cNvGrpSpPr/>
          <p:nvPr/>
        </p:nvGrpSpPr>
        <p:grpSpPr>
          <a:xfrm>
            <a:off x="12014490" y="10045602"/>
            <a:ext cx="2720562" cy="1632426"/>
            <a:chOff x="0" y="0"/>
            <a:chExt cx="1554607" cy="932815"/>
          </a:xfrm>
        </p:grpSpPr>
        <p:sp>
          <p:nvSpPr>
            <p:cNvPr id="34" name="Freeform 21">
              <a:extLst>
                <a:ext uri="{FF2B5EF4-FFF2-40B4-BE49-F238E27FC236}">
                  <a16:creationId xmlns:a16="http://schemas.microsoft.com/office/drawing/2014/main" id="{93A68D3F-DE37-CB0F-9DF2-015A38FE47B6}"/>
                </a:ext>
              </a:extLst>
            </p:cNvPr>
            <p:cNvSpPr/>
            <p:nvPr/>
          </p:nvSpPr>
          <p:spPr>
            <a:xfrm>
              <a:off x="0" y="0"/>
              <a:ext cx="1554607" cy="932815"/>
            </a:xfrm>
            <a:custGeom>
              <a:avLst/>
              <a:gdLst/>
              <a:ahLst/>
              <a:cxnLst/>
              <a:rect l="l" t="t" r="r" b="b"/>
              <a:pathLst>
                <a:path w="1554607" h="932815">
                  <a:moveTo>
                    <a:pt x="0" y="0"/>
                  </a:moveTo>
                  <a:lnTo>
                    <a:pt x="1554607" y="0"/>
                  </a:lnTo>
                  <a:lnTo>
                    <a:pt x="1554607" y="932815"/>
                  </a:lnTo>
                  <a:lnTo>
                    <a:pt x="0" y="9328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t="-284" b="-284"/>
              </a:stretch>
            </a:blipFill>
          </p:spPr>
          <p:txBody>
            <a:bodyPr/>
            <a:lstStyle/>
            <a:p>
              <a:endParaRPr lang="en-HK" sz="4200"/>
            </a:p>
          </p:txBody>
        </p:sp>
      </p:grpSp>
      <p:grpSp>
        <p:nvGrpSpPr>
          <p:cNvPr id="35" name="Group 22">
            <a:extLst>
              <a:ext uri="{FF2B5EF4-FFF2-40B4-BE49-F238E27FC236}">
                <a16:creationId xmlns:a16="http://schemas.microsoft.com/office/drawing/2014/main" id="{73AD0FCD-73B5-5E8F-B87A-1E5691CFE4B8}"/>
              </a:ext>
            </a:extLst>
          </p:cNvPr>
          <p:cNvGrpSpPr/>
          <p:nvPr/>
        </p:nvGrpSpPr>
        <p:grpSpPr>
          <a:xfrm>
            <a:off x="26329565" y="4004075"/>
            <a:ext cx="5337556" cy="2189829"/>
            <a:chOff x="0" y="0"/>
            <a:chExt cx="3050032" cy="1251331"/>
          </a:xfrm>
        </p:grpSpPr>
        <p:sp>
          <p:nvSpPr>
            <p:cNvPr id="36" name="Freeform 23">
              <a:extLst>
                <a:ext uri="{FF2B5EF4-FFF2-40B4-BE49-F238E27FC236}">
                  <a16:creationId xmlns:a16="http://schemas.microsoft.com/office/drawing/2014/main" id="{A63ED2DF-5A4A-FEE7-70AC-218332ACA1C7}"/>
                </a:ext>
              </a:extLst>
            </p:cNvPr>
            <p:cNvSpPr/>
            <p:nvPr/>
          </p:nvSpPr>
          <p:spPr>
            <a:xfrm>
              <a:off x="0" y="0"/>
              <a:ext cx="3050032" cy="1251331"/>
            </a:xfrm>
            <a:custGeom>
              <a:avLst/>
              <a:gdLst/>
              <a:ahLst/>
              <a:cxnLst/>
              <a:rect l="l" t="t" r="r" b="b"/>
              <a:pathLst>
                <a:path w="3050032" h="1251331">
                  <a:moveTo>
                    <a:pt x="0" y="0"/>
                  </a:moveTo>
                  <a:lnTo>
                    <a:pt x="3050032" y="0"/>
                  </a:lnTo>
                  <a:lnTo>
                    <a:pt x="3050032" y="1251331"/>
                  </a:lnTo>
                  <a:lnTo>
                    <a:pt x="0" y="12513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t="-309" b="-309"/>
              </a:stretch>
            </a:blipFill>
          </p:spPr>
          <p:txBody>
            <a:bodyPr/>
            <a:lstStyle/>
            <a:p>
              <a:endParaRPr lang="en-HK" sz="4200"/>
            </a:p>
          </p:txBody>
        </p:sp>
      </p:grpSp>
      <p:grpSp>
        <p:nvGrpSpPr>
          <p:cNvPr id="37" name="Group 24">
            <a:extLst>
              <a:ext uri="{FF2B5EF4-FFF2-40B4-BE49-F238E27FC236}">
                <a16:creationId xmlns:a16="http://schemas.microsoft.com/office/drawing/2014/main" id="{91790EAA-D583-FD1E-A872-4AB41D20DB46}"/>
              </a:ext>
            </a:extLst>
          </p:cNvPr>
          <p:cNvGrpSpPr/>
          <p:nvPr/>
        </p:nvGrpSpPr>
        <p:grpSpPr>
          <a:xfrm>
            <a:off x="1552963" y="4581965"/>
            <a:ext cx="5692267" cy="1448848"/>
            <a:chOff x="0" y="0"/>
            <a:chExt cx="3252724" cy="827913"/>
          </a:xfrm>
        </p:grpSpPr>
        <p:sp>
          <p:nvSpPr>
            <p:cNvPr id="38" name="Freeform 25">
              <a:extLst>
                <a:ext uri="{FF2B5EF4-FFF2-40B4-BE49-F238E27FC236}">
                  <a16:creationId xmlns:a16="http://schemas.microsoft.com/office/drawing/2014/main" id="{D8FF8655-EBBE-EFF0-A060-37596600B7D7}"/>
                </a:ext>
              </a:extLst>
            </p:cNvPr>
            <p:cNvSpPr/>
            <p:nvPr/>
          </p:nvSpPr>
          <p:spPr>
            <a:xfrm>
              <a:off x="0" y="0"/>
              <a:ext cx="3252724" cy="827913"/>
            </a:xfrm>
            <a:custGeom>
              <a:avLst/>
              <a:gdLst/>
              <a:ahLst/>
              <a:cxnLst/>
              <a:rect l="l" t="t" r="r" b="b"/>
              <a:pathLst>
                <a:path w="3252724" h="827913">
                  <a:moveTo>
                    <a:pt x="0" y="0"/>
                  </a:moveTo>
                  <a:lnTo>
                    <a:pt x="3252724" y="0"/>
                  </a:lnTo>
                  <a:lnTo>
                    <a:pt x="3252724" y="827913"/>
                  </a:lnTo>
                  <a:lnTo>
                    <a:pt x="0" y="8279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t="-84" b="-84"/>
              </a:stretch>
            </a:blipFill>
          </p:spPr>
          <p:txBody>
            <a:bodyPr/>
            <a:lstStyle/>
            <a:p>
              <a:endParaRPr lang="en-HK" sz="4200"/>
            </a:p>
          </p:txBody>
        </p:sp>
      </p:grpSp>
      <p:grpSp>
        <p:nvGrpSpPr>
          <p:cNvPr id="39" name="Group 26">
            <a:extLst>
              <a:ext uri="{FF2B5EF4-FFF2-40B4-BE49-F238E27FC236}">
                <a16:creationId xmlns:a16="http://schemas.microsoft.com/office/drawing/2014/main" id="{90310AE9-A4CF-543E-768C-5A1658878047}"/>
              </a:ext>
            </a:extLst>
          </p:cNvPr>
          <p:cNvGrpSpPr/>
          <p:nvPr/>
        </p:nvGrpSpPr>
        <p:grpSpPr>
          <a:xfrm>
            <a:off x="11040547" y="6940110"/>
            <a:ext cx="4584127" cy="1559973"/>
            <a:chOff x="0" y="0"/>
            <a:chExt cx="2619502" cy="891413"/>
          </a:xfrm>
        </p:grpSpPr>
        <p:sp>
          <p:nvSpPr>
            <p:cNvPr id="40" name="Freeform 27">
              <a:extLst>
                <a:ext uri="{FF2B5EF4-FFF2-40B4-BE49-F238E27FC236}">
                  <a16:creationId xmlns:a16="http://schemas.microsoft.com/office/drawing/2014/main" id="{145D102B-D995-6673-8C15-4FD360887C04}"/>
                </a:ext>
              </a:extLst>
            </p:cNvPr>
            <p:cNvSpPr/>
            <p:nvPr/>
          </p:nvSpPr>
          <p:spPr>
            <a:xfrm>
              <a:off x="0" y="0"/>
              <a:ext cx="2619502" cy="891413"/>
            </a:xfrm>
            <a:custGeom>
              <a:avLst/>
              <a:gdLst/>
              <a:ahLst/>
              <a:cxnLst/>
              <a:rect l="l" t="t" r="r" b="b"/>
              <a:pathLst>
                <a:path w="2619502" h="891413">
                  <a:moveTo>
                    <a:pt x="0" y="0"/>
                  </a:moveTo>
                  <a:lnTo>
                    <a:pt x="2619502" y="0"/>
                  </a:lnTo>
                  <a:lnTo>
                    <a:pt x="2619502" y="891413"/>
                  </a:lnTo>
                  <a:lnTo>
                    <a:pt x="0" y="8914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t="-183" b="-183"/>
              </a:stretch>
            </a:blipFill>
          </p:spPr>
          <p:txBody>
            <a:bodyPr/>
            <a:lstStyle/>
            <a:p>
              <a:endParaRPr lang="en-HK" sz="4200"/>
            </a:p>
          </p:txBody>
        </p:sp>
      </p:grpSp>
      <p:grpSp>
        <p:nvGrpSpPr>
          <p:cNvPr id="41" name="Group 28">
            <a:extLst>
              <a:ext uri="{FF2B5EF4-FFF2-40B4-BE49-F238E27FC236}">
                <a16:creationId xmlns:a16="http://schemas.microsoft.com/office/drawing/2014/main" id="{2CD434BA-ED36-252A-2610-517E4E27CAA6}"/>
              </a:ext>
            </a:extLst>
          </p:cNvPr>
          <p:cNvGrpSpPr/>
          <p:nvPr/>
        </p:nvGrpSpPr>
        <p:grpSpPr>
          <a:xfrm>
            <a:off x="19858728" y="10857079"/>
            <a:ext cx="3945160" cy="1711992"/>
            <a:chOff x="0" y="0"/>
            <a:chExt cx="2254377" cy="978281"/>
          </a:xfrm>
        </p:grpSpPr>
        <p:sp>
          <p:nvSpPr>
            <p:cNvPr id="42" name="Freeform 29">
              <a:extLst>
                <a:ext uri="{FF2B5EF4-FFF2-40B4-BE49-F238E27FC236}">
                  <a16:creationId xmlns:a16="http://schemas.microsoft.com/office/drawing/2014/main" id="{7C4C7A45-CCB8-4E0E-7439-CC2B370E4E07}"/>
                </a:ext>
              </a:extLst>
            </p:cNvPr>
            <p:cNvSpPr/>
            <p:nvPr/>
          </p:nvSpPr>
          <p:spPr>
            <a:xfrm>
              <a:off x="0" y="0"/>
              <a:ext cx="2254377" cy="978281"/>
            </a:xfrm>
            <a:custGeom>
              <a:avLst/>
              <a:gdLst/>
              <a:ahLst/>
              <a:cxnLst/>
              <a:rect l="l" t="t" r="r" b="b"/>
              <a:pathLst>
                <a:path w="2254377" h="978281">
                  <a:moveTo>
                    <a:pt x="0" y="0"/>
                  </a:moveTo>
                  <a:lnTo>
                    <a:pt x="2254377" y="0"/>
                  </a:lnTo>
                  <a:lnTo>
                    <a:pt x="2254377" y="978281"/>
                  </a:lnTo>
                  <a:lnTo>
                    <a:pt x="0" y="9782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l="-105" r="-105"/>
              </a:stretch>
            </a:blipFill>
          </p:spPr>
          <p:txBody>
            <a:bodyPr/>
            <a:lstStyle/>
            <a:p>
              <a:endParaRPr lang="en-HK" sz="4200"/>
            </a:p>
          </p:txBody>
        </p:sp>
      </p:grpSp>
      <p:grpSp>
        <p:nvGrpSpPr>
          <p:cNvPr id="43" name="Group 30">
            <a:extLst>
              <a:ext uri="{FF2B5EF4-FFF2-40B4-BE49-F238E27FC236}">
                <a16:creationId xmlns:a16="http://schemas.microsoft.com/office/drawing/2014/main" id="{37DD5340-BA46-D575-5A27-0227FD1221DD}"/>
              </a:ext>
            </a:extLst>
          </p:cNvPr>
          <p:cNvGrpSpPr/>
          <p:nvPr/>
        </p:nvGrpSpPr>
        <p:grpSpPr>
          <a:xfrm>
            <a:off x="18985254" y="6421288"/>
            <a:ext cx="4955286" cy="1177703"/>
            <a:chOff x="0" y="0"/>
            <a:chExt cx="2831592" cy="672973"/>
          </a:xfrm>
        </p:grpSpPr>
        <p:sp>
          <p:nvSpPr>
            <p:cNvPr id="44" name="Freeform 31">
              <a:extLst>
                <a:ext uri="{FF2B5EF4-FFF2-40B4-BE49-F238E27FC236}">
                  <a16:creationId xmlns:a16="http://schemas.microsoft.com/office/drawing/2014/main" id="{BEC92E38-09AA-F38C-3388-ECCC2F359237}"/>
                </a:ext>
              </a:extLst>
            </p:cNvPr>
            <p:cNvSpPr/>
            <p:nvPr/>
          </p:nvSpPr>
          <p:spPr>
            <a:xfrm>
              <a:off x="0" y="0"/>
              <a:ext cx="2831592" cy="672973"/>
            </a:xfrm>
            <a:custGeom>
              <a:avLst/>
              <a:gdLst/>
              <a:ahLst/>
              <a:cxnLst/>
              <a:rect l="l" t="t" r="r" b="b"/>
              <a:pathLst>
                <a:path w="2831592" h="672973">
                  <a:moveTo>
                    <a:pt x="0" y="0"/>
                  </a:moveTo>
                  <a:lnTo>
                    <a:pt x="2831592" y="0"/>
                  </a:lnTo>
                  <a:lnTo>
                    <a:pt x="2831592" y="672973"/>
                  </a:lnTo>
                  <a:lnTo>
                    <a:pt x="0" y="6729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 t="-239" b="-239"/>
              </a:stretch>
            </a:blipFill>
          </p:spPr>
          <p:txBody>
            <a:bodyPr/>
            <a:lstStyle/>
            <a:p>
              <a:endParaRPr lang="en-HK" sz="4200"/>
            </a:p>
          </p:txBody>
        </p:sp>
      </p:grpSp>
      <p:grpSp>
        <p:nvGrpSpPr>
          <p:cNvPr id="45" name="Group 32">
            <a:extLst>
              <a:ext uri="{FF2B5EF4-FFF2-40B4-BE49-F238E27FC236}">
                <a16:creationId xmlns:a16="http://schemas.microsoft.com/office/drawing/2014/main" id="{5B634C2B-E5B1-D5B6-EDBA-075A17532AEF}"/>
              </a:ext>
            </a:extLst>
          </p:cNvPr>
          <p:cNvGrpSpPr/>
          <p:nvPr/>
        </p:nvGrpSpPr>
        <p:grpSpPr>
          <a:xfrm>
            <a:off x="1957810" y="7320746"/>
            <a:ext cx="4147185" cy="941894"/>
            <a:chOff x="0" y="0"/>
            <a:chExt cx="2369820" cy="538226"/>
          </a:xfrm>
        </p:grpSpPr>
        <p:sp>
          <p:nvSpPr>
            <p:cNvPr id="46" name="Freeform 33">
              <a:extLst>
                <a:ext uri="{FF2B5EF4-FFF2-40B4-BE49-F238E27FC236}">
                  <a16:creationId xmlns:a16="http://schemas.microsoft.com/office/drawing/2014/main" id="{BBFE207A-1353-AA4B-76DA-19DF5371544C}"/>
                </a:ext>
              </a:extLst>
            </p:cNvPr>
            <p:cNvSpPr/>
            <p:nvPr/>
          </p:nvSpPr>
          <p:spPr>
            <a:xfrm>
              <a:off x="0" y="0"/>
              <a:ext cx="2369820" cy="538226"/>
            </a:xfrm>
            <a:custGeom>
              <a:avLst/>
              <a:gdLst/>
              <a:ahLst/>
              <a:cxnLst/>
              <a:rect l="l" t="t" r="r" b="b"/>
              <a:pathLst>
                <a:path w="2369820" h="538226">
                  <a:moveTo>
                    <a:pt x="0" y="0"/>
                  </a:moveTo>
                  <a:lnTo>
                    <a:pt x="2369820" y="0"/>
                  </a:lnTo>
                  <a:lnTo>
                    <a:pt x="2369820" y="538226"/>
                  </a:lnTo>
                  <a:lnTo>
                    <a:pt x="0" y="5382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t="-540" b="-540"/>
              </a:stretch>
            </a:blipFill>
          </p:spPr>
          <p:txBody>
            <a:bodyPr/>
            <a:lstStyle/>
            <a:p>
              <a:endParaRPr lang="en-HK" sz="4200"/>
            </a:p>
          </p:txBody>
        </p:sp>
      </p:grpSp>
      <p:grpSp>
        <p:nvGrpSpPr>
          <p:cNvPr id="47" name="Group 34">
            <a:extLst>
              <a:ext uri="{FF2B5EF4-FFF2-40B4-BE49-F238E27FC236}">
                <a16:creationId xmlns:a16="http://schemas.microsoft.com/office/drawing/2014/main" id="{5DA1C05D-C5E3-7660-ABAF-F4159E646B9B}"/>
              </a:ext>
            </a:extLst>
          </p:cNvPr>
          <p:cNvGrpSpPr/>
          <p:nvPr/>
        </p:nvGrpSpPr>
        <p:grpSpPr>
          <a:xfrm>
            <a:off x="19878572" y="8406710"/>
            <a:ext cx="3081496" cy="1642650"/>
            <a:chOff x="0" y="0"/>
            <a:chExt cx="1760855" cy="938657"/>
          </a:xfrm>
        </p:grpSpPr>
        <p:sp>
          <p:nvSpPr>
            <p:cNvPr id="48" name="Freeform 35">
              <a:extLst>
                <a:ext uri="{FF2B5EF4-FFF2-40B4-BE49-F238E27FC236}">
                  <a16:creationId xmlns:a16="http://schemas.microsoft.com/office/drawing/2014/main" id="{B00A76C3-23E5-EE19-CA92-A2CC10E4E813}"/>
                </a:ext>
              </a:extLst>
            </p:cNvPr>
            <p:cNvSpPr/>
            <p:nvPr/>
          </p:nvSpPr>
          <p:spPr>
            <a:xfrm>
              <a:off x="0" y="0"/>
              <a:ext cx="1760855" cy="938657"/>
            </a:xfrm>
            <a:custGeom>
              <a:avLst/>
              <a:gdLst/>
              <a:ahLst/>
              <a:cxnLst/>
              <a:rect l="l" t="t" r="r" b="b"/>
              <a:pathLst>
                <a:path w="1760855" h="938657">
                  <a:moveTo>
                    <a:pt x="0" y="0"/>
                  </a:moveTo>
                  <a:lnTo>
                    <a:pt x="1760855" y="0"/>
                  </a:lnTo>
                  <a:lnTo>
                    <a:pt x="1760855" y="938657"/>
                  </a:lnTo>
                  <a:lnTo>
                    <a:pt x="0" y="938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 t="-208" b="-208"/>
              </a:stretch>
            </a:blipFill>
          </p:spPr>
          <p:txBody>
            <a:bodyPr/>
            <a:lstStyle/>
            <a:p>
              <a:endParaRPr lang="en-HK" sz="4200"/>
            </a:p>
          </p:txBody>
        </p:sp>
      </p:grpSp>
      <p:grpSp>
        <p:nvGrpSpPr>
          <p:cNvPr id="49" name="Group 36">
            <a:extLst>
              <a:ext uri="{FF2B5EF4-FFF2-40B4-BE49-F238E27FC236}">
                <a16:creationId xmlns:a16="http://schemas.microsoft.com/office/drawing/2014/main" id="{68FE1298-B33D-B4D3-607D-3AF0B3136161}"/>
              </a:ext>
            </a:extLst>
          </p:cNvPr>
          <p:cNvGrpSpPr/>
          <p:nvPr/>
        </p:nvGrpSpPr>
        <p:grpSpPr>
          <a:xfrm>
            <a:off x="10936526" y="4509594"/>
            <a:ext cx="5091525" cy="949674"/>
            <a:chOff x="0" y="0"/>
            <a:chExt cx="2909443" cy="542671"/>
          </a:xfrm>
        </p:grpSpPr>
        <p:sp>
          <p:nvSpPr>
            <p:cNvPr id="50" name="Freeform 37">
              <a:extLst>
                <a:ext uri="{FF2B5EF4-FFF2-40B4-BE49-F238E27FC236}">
                  <a16:creationId xmlns:a16="http://schemas.microsoft.com/office/drawing/2014/main" id="{F6DA5A82-49AB-C209-FC8F-0E77D6597F60}"/>
                </a:ext>
              </a:extLst>
            </p:cNvPr>
            <p:cNvSpPr/>
            <p:nvPr/>
          </p:nvSpPr>
          <p:spPr>
            <a:xfrm>
              <a:off x="0" y="0"/>
              <a:ext cx="2909443" cy="542671"/>
            </a:xfrm>
            <a:custGeom>
              <a:avLst/>
              <a:gdLst/>
              <a:ahLst/>
              <a:cxnLst/>
              <a:rect l="l" t="t" r="r" b="b"/>
              <a:pathLst>
                <a:path w="2909443" h="542671">
                  <a:moveTo>
                    <a:pt x="0" y="0"/>
                  </a:moveTo>
                  <a:lnTo>
                    <a:pt x="2909443" y="0"/>
                  </a:lnTo>
                  <a:lnTo>
                    <a:pt x="2909443" y="542671"/>
                  </a:lnTo>
                  <a:lnTo>
                    <a:pt x="0" y="5426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/>
              <a:stretch>
                <a:fillRect l="-3" r="-3"/>
              </a:stretch>
            </a:blipFill>
          </p:spPr>
          <p:txBody>
            <a:bodyPr/>
            <a:lstStyle/>
            <a:p>
              <a:endParaRPr lang="en-HK" sz="4200"/>
            </a:p>
          </p:txBody>
        </p:sp>
      </p:grpSp>
      <p:grpSp>
        <p:nvGrpSpPr>
          <p:cNvPr id="51" name="Group 38">
            <a:extLst>
              <a:ext uri="{FF2B5EF4-FFF2-40B4-BE49-F238E27FC236}">
                <a16:creationId xmlns:a16="http://schemas.microsoft.com/office/drawing/2014/main" id="{42F56392-B0E6-BAAB-AB70-72851483053C}"/>
              </a:ext>
            </a:extLst>
          </p:cNvPr>
          <p:cNvGrpSpPr/>
          <p:nvPr/>
        </p:nvGrpSpPr>
        <p:grpSpPr>
          <a:xfrm>
            <a:off x="35960409" y="9356849"/>
            <a:ext cx="4026948" cy="2321179"/>
            <a:chOff x="0" y="0"/>
            <a:chExt cx="2301113" cy="1326388"/>
          </a:xfrm>
        </p:grpSpPr>
        <p:sp>
          <p:nvSpPr>
            <p:cNvPr id="52" name="Freeform 39" descr="Bpifrance - Crunchbase Company Profile &amp; Funding">
              <a:extLst>
                <a:ext uri="{FF2B5EF4-FFF2-40B4-BE49-F238E27FC236}">
                  <a16:creationId xmlns:a16="http://schemas.microsoft.com/office/drawing/2014/main" id="{0878BF68-E4EF-B487-CE5A-9597ADB86FA6}"/>
                </a:ext>
              </a:extLst>
            </p:cNvPr>
            <p:cNvSpPr/>
            <p:nvPr/>
          </p:nvSpPr>
          <p:spPr>
            <a:xfrm>
              <a:off x="0" y="0"/>
              <a:ext cx="2301113" cy="1326388"/>
            </a:xfrm>
            <a:custGeom>
              <a:avLst/>
              <a:gdLst/>
              <a:ahLst/>
              <a:cxnLst/>
              <a:rect l="l" t="t" r="r" b="b"/>
              <a:pathLst>
                <a:path w="2301113" h="1326388">
                  <a:moveTo>
                    <a:pt x="0" y="0"/>
                  </a:moveTo>
                  <a:lnTo>
                    <a:pt x="2301113" y="0"/>
                  </a:lnTo>
                  <a:lnTo>
                    <a:pt x="2301113" y="1326388"/>
                  </a:lnTo>
                  <a:lnTo>
                    <a:pt x="0" y="13263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/>
              <a:stretch>
                <a:fillRect t="-5515" b="-5515"/>
              </a:stretch>
            </a:blipFill>
          </p:spPr>
          <p:txBody>
            <a:bodyPr/>
            <a:lstStyle/>
            <a:p>
              <a:endParaRPr lang="en-HK" sz="4200"/>
            </a:p>
          </p:txBody>
        </p:sp>
      </p:grpSp>
      <p:grpSp>
        <p:nvGrpSpPr>
          <p:cNvPr id="53" name="Group 40">
            <a:extLst>
              <a:ext uri="{FF2B5EF4-FFF2-40B4-BE49-F238E27FC236}">
                <a16:creationId xmlns:a16="http://schemas.microsoft.com/office/drawing/2014/main" id="{784847ED-6FF8-FBCA-6FCC-3ECAAEFEBC53}"/>
              </a:ext>
            </a:extLst>
          </p:cNvPr>
          <p:cNvGrpSpPr/>
          <p:nvPr/>
        </p:nvGrpSpPr>
        <p:grpSpPr>
          <a:xfrm>
            <a:off x="10274613" y="3852236"/>
            <a:ext cx="21167547" cy="209242"/>
            <a:chOff x="0" y="0"/>
            <a:chExt cx="12095741" cy="119567"/>
          </a:xfrm>
        </p:grpSpPr>
        <p:sp>
          <p:nvSpPr>
            <p:cNvPr id="54" name="Freeform 41">
              <a:extLst>
                <a:ext uri="{FF2B5EF4-FFF2-40B4-BE49-F238E27FC236}">
                  <a16:creationId xmlns:a16="http://schemas.microsoft.com/office/drawing/2014/main" id="{2DD0A5A5-F8FA-D29D-BA03-9B6BE9676AFD}"/>
                </a:ext>
              </a:extLst>
            </p:cNvPr>
            <p:cNvSpPr/>
            <p:nvPr/>
          </p:nvSpPr>
          <p:spPr>
            <a:xfrm>
              <a:off x="25273" y="0"/>
              <a:ext cx="12045188" cy="119507"/>
            </a:xfrm>
            <a:custGeom>
              <a:avLst/>
              <a:gdLst/>
              <a:ahLst/>
              <a:cxnLst/>
              <a:rect l="l" t="t" r="r" b="b"/>
              <a:pathLst>
                <a:path w="12045188" h="119507">
                  <a:moveTo>
                    <a:pt x="254" y="0"/>
                  </a:moveTo>
                  <a:lnTo>
                    <a:pt x="12045188" y="68707"/>
                  </a:lnTo>
                  <a:lnTo>
                    <a:pt x="12044934" y="119507"/>
                  </a:lnTo>
                  <a:lnTo>
                    <a:pt x="0" y="508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HK" sz="4200"/>
            </a:p>
          </p:txBody>
        </p:sp>
      </p:grpSp>
      <p:grpSp>
        <p:nvGrpSpPr>
          <p:cNvPr id="57" name="Group 44">
            <a:extLst>
              <a:ext uri="{FF2B5EF4-FFF2-40B4-BE49-F238E27FC236}">
                <a16:creationId xmlns:a16="http://schemas.microsoft.com/office/drawing/2014/main" id="{FFBB465B-DDB4-1BA1-24C8-58E327F5B772}"/>
              </a:ext>
            </a:extLst>
          </p:cNvPr>
          <p:cNvGrpSpPr>
            <a:grpSpLocks noChangeAspect="1"/>
          </p:cNvGrpSpPr>
          <p:nvPr/>
        </p:nvGrpSpPr>
        <p:grpSpPr>
          <a:xfrm>
            <a:off x="27467837" y="6880091"/>
            <a:ext cx="3061011" cy="2055181"/>
            <a:chOff x="0" y="0"/>
            <a:chExt cx="1863747" cy="1251331"/>
          </a:xfrm>
        </p:grpSpPr>
        <p:sp>
          <p:nvSpPr>
            <p:cNvPr id="58" name="Freeform 45" descr="Download L-3 Communications Logo in SVG Vector or PNG File ...">
              <a:extLst>
                <a:ext uri="{FF2B5EF4-FFF2-40B4-BE49-F238E27FC236}">
                  <a16:creationId xmlns:a16="http://schemas.microsoft.com/office/drawing/2014/main" id="{543D0D8C-04E5-B06D-B919-67A454049C0B}"/>
                </a:ext>
              </a:extLst>
            </p:cNvPr>
            <p:cNvSpPr/>
            <p:nvPr/>
          </p:nvSpPr>
          <p:spPr>
            <a:xfrm>
              <a:off x="0" y="0"/>
              <a:ext cx="1863725" cy="1251331"/>
            </a:xfrm>
            <a:custGeom>
              <a:avLst/>
              <a:gdLst/>
              <a:ahLst/>
              <a:cxnLst/>
              <a:rect l="l" t="t" r="r" b="b"/>
              <a:pathLst>
                <a:path w="1863725" h="1251331">
                  <a:moveTo>
                    <a:pt x="0" y="0"/>
                  </a:moveTo>
                  <a:lnTo>
                    <a:pt x="1863725" y="0"/>
                  </a:lnTo>
                  <a:lnTo>
                    <a:pt x="1863725" y="1251331"/>
                  </a:lnTo>
                  <a:lnTo>
                    <a:pt x="0" y="12513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/>
              <a:stretch>
                <a:fillRect r="-4341"/>
              </a:stretch>
            </a:blipFill>
          </p:spPr>
          <p:txBody>
            <a:bodyPr/>
            <a:lstStyle/>
            <a:p>
              <a:endParaRPr lang="en-HK" sz="4200"/>
            </a:p>
          </p:txBody>
        </p:sp>
      </p:grpSp>
      <p:sp>
        <p:nvSpPr>
          <p:cNvPr id="59" name="Freeform 46">
            <a:extLst>
              <a:ext uri="{FF2B5EF4-FFF2-40B4-BE49-F238E27FC236}">
                <a16:creationId xmlns:a16="http://schemas.microsoft.com/office/drawing/2014/main" id="{6FD68FD9-F521-6D77-FFD2-1A64B22F45EA}"/>
              </a:ext>
            </a:extLst>
          </p:cNvPr>
          <p:cNvSpPr/>
          <p:nvPr/>
        </p:nvSpPr>
        <p:spPr>
          <a:xfrm>
            <a:off x="2236791" y="1248069"/>
            <a:ext cx="4297291" cy="2549727"/>
          </a:xfrm>
          <a:custGeom>
            <a:avLst/>
            <a:gdLst/>
            <a:ahLst/>
            <a:cxnLst/>
            <a:rect l="l" t="t" r="r" b="b"/>
            <a:pathLst>
              <a:path w="1841696" h="1092740">
                <a:moveTo>
                  <a:pt x="0" y="0"/>
                </a:moveTo>
                <a:lnTo>
                  <a:pt x="1841696" y="0"/>
                </a:lnTo>
                <a:lnTo>
                  <a:pt x="1841696" y="1092739"/>
                </a:lnTo>
                <a:lnTo>
                  <a:pt x="0" y="1092739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/>
            </a:stretch>
          </a:blipFill>
        </p:spPr>
        <p:txBody>
          <a:bodyPr/>
          <a:lstStyle/>
          <a:p>
            <a:endParaRPr lang="en-HK" sz="4200" dirty="0"/>
          </a:p>
        </p:txBody>
      </p:sp>
      <p:sp>
        <p:nvSpPr>
          <p:cNvPr id="60" name="Freeform 47">
            <a:extLst>
              <a:ext uri="{FF2B5EF4-FFF2-40B4-BE49-F238E27FC236}">
                <a16:creationId xmlns:a16="http://schemas.microsoft.com/office/drawing/2014/main" id="{9D0A26D9-FD3D-5C9E-A3ED-6F187808B764}"/>
              </a:ext>
            </a:extLst>
          </p:cNvPr>
          <p:cNvSpPr/>
          <p:nvPr/>
        </p:nvSpPr>
        <p:spPr>
          <a:xfrm>
            <a:off x="35464364" y="6793575"/>
            <a:ext cx="4876426" cy="1853042"/>
          </a:xfrm>
          <a:custGeom>
            <a:avLst/>
            <a:gdLst/>
            <a:ahLst/>
            <a:cxnLst/>
            <a:rect l="l" t="t" r="r" b="b"/>
            <a:pathLst>
              <a:path w="2089897" h="794161">
                <a:moveTo>
                  <a:pt x="0" y="0"/>
                </a:moveTo>
                <a:lnTo>
                  <a:pt x="2089897" y="0"/>
                </a:lnTo>
                <a:lnTo>
                  <a:pt x="2089897" y="794161"/>
                </a:lnTo>
                <a:lnTo>
                  <a:pt x="0" y="794161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/>
            </a:stretch>
          </a:blipFill>
        </p:spPr>
        <p:txBody>
          <a:bodyPr/>
          <a:lstStyle/>
          <a:p>
            <a:endParaRPr lang="en-HK" sz="42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797530" y="13483167"/>
            <a:ext cx="21063966" cy="14889"/>
            <a:chOff x="0" y="0"/>
            <a:chExt cx="12036552" cy="850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036552" cy="8509"/>
            </a:xfrm>
            <a:custGeom>
              <a:avLst/>
              <a:gdLst/>
              <a:ahLst/>
              <a:cxnLst/>
              <a:rect l="l" t="t" r="r" b="b"/>
              <a:pathLst>
                <a:path w="12036552" h="8509">
                  <a:moveTo>
                    <a:pt x="0" y="0"/>
                  </a:moveTo>
                  <a:lnTo>
                    <a:pt x="12036552" y="0"/>
                  </a:lnTo>
                  <a:lnTo>
                    <a:pt x="12036552" y="8509"/>
                  </a:lnTo>
                  <a:lnTo>
                    <a:pt x="0" y="8509"/>
                  </a:lnTo>
                  <a:close/>
                </a:path>
              </a:pathLst>
            </a:custGeom>
            <a:solidFill>
              <a:srgbClr val="929292"/>
            </a:solidFill>
          </p:spPr>
          <p:txBody>
            <a:bodyPr/>
            <a:lstStyle/>
            <a:p>
              <a:endParaRPr lang="en-HK" sz="4200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0702209" y="13373320"/>
            <a:ext cx="2569324" cy="764449"/>
            <a:chOff x="0" y="0"/>
            <a:chExt cx="1468185" cy="43682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468185" cy="436828"/>
            </a:xfrm>
            <a:custGeom>
              <a:avLst/>
              <a:gdLst/>
              <a:ahLst/>
              <a:cxnLst/>
              <a:rect l="l" t="t" r="r" b="b"/>
              <a:pathLst>
                <a:path w="1468185" h="436828">
                  <a:moveTo>
                    <a:pt x="0" y="0"/>
                  </a:moveTo>
                  <a:lnTo>
                    <a:pt x="1468185" y="0"/>
                  </a:lnTo>
                  <a:lnTo>
                    <a:pt x="1468185" y="436828"/>
                  </a:lnTo>
                  <a:lnTo>
                    <a:pt x="0" y="43682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HK" sz="4200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9525"/>
              <a:ext cx="1468185" cy="446353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>
                <a:lnSpc>
                  <a:spcPts val="3355"/>
                </a:lnSpc>
              </a:pPr>
              <a:r>
                <a:rPr lang="en-US" sz="2800">
                  <a:solidFill>
                    <a:srgbClr val="A7A7A7"/>
                  </a:solidFill>
                  <a:latin typeface="Georgia Pro"/>
                  <a:ea typeface="Georgia Pro"/>
                  <a:cs typeface="Georgia Pro"/>
                  <a:sym typeface="Georgia Pro"/>
                </a:rPr>
                <a:t>AIR</a:t>
              </a:r>
              <a:r>
                <a:rPr lang="en-US" sz="2800">
                  <a:solidFill>
                    <a:srgbClr val="000000"/>
                  </a:solidFill>
                  <a:latin typeface="Georgia Pro"/>
                  <a:ea typeface="Georgia Pro"/>
                  <a:cs typeface="Georgia Pro"/>
                  <a:sym typeface="Georgia Pro"/>
                </a:rPr>
                <a:t>FINANCE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9884885" y="-750912"/>
            <a:ext cx="22788253" cy="3178726"/>
            <a:chOff x="0" y="0"/>
            <a:chExt cx="13021859" cy="181641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3004800" cy="1494942"/>
            </a:xfrm>
            <a:custGeom>
              <a:avLst/>
              <a:gdLst/>
              <a:ahLst/>
              <a:cxnLst/>
              <a:rect l="l" t="t" r="r" b="b"/>
              <a:pathLst>
                <a:path w="13004800" h="1494942">
                  <a:moveTo>
                    <a:pt x="0" y="0"/>
                  </a:moveTo>
                  <a:lnTo>
                    <a:pt x="13004800" y="0"/>
                  </a:lnTo>
                  <a:lnTo>
                    <a:pt x="13004800" y="1494942"/>
                  </a:lnTo>
                  <a:lnTo>
                    <a:pt x="0" y="149494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HK" sz="4200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7059" y="178599"/>
              <a:ext cx="13004800" cy="1637817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12096"/>
                </a:lnSpc>
              </a:pPr>
              <a:r>
                <a:rPr lang="en-US" sz="8400" b="1" dirty="0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You Tell Us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1591765" y="2179531"/>
            <a:ext cx="19344640" cy="3211292"/>
            <a:chOff x="0" y="0"/>
            <a:chExt cx="11054081" cy="183502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1054080" cy="1835023"/>
            </a:xfrm>
            <a:custGeom>
              <a:avLst/>
              <a:gdLst/>
              <a:ahLst/>
              <a:cxnLst/>
              <a:rect l="l" t="t" r="r" b="b"/>
              <a:pathLst>
                <a:path w="11054080" h="1835023">
                  <a:moveTo>
                    <a:pt x="0" y="183515"/>
                  </a:moveTo>
                  <a:cubicBezTo>
                    <a:pt x="0" y="82169"/>
                    <a:pt x="160528" y="0"/>
                    <a:pt x="358648" y="0"/>
                  </a:cubicBezTo>
                  <a:lnTo>
                    <a:pt x="10695559" y="0"/>
                  </a:lnTo>
                  <a:cubicBezTo>
                    <a:pt x="10893678" y="0"/>
                    <a:pt x="11054080" y="82169"/>
                    <a:pt x="11054080" y="183515"/>
                  </a:cubicBezTo>
                  <a:lnTo>
                    <a:pt x="11054080" y="1651508"/>
                  </a:lnTo>
                  <a:cubicBezTo>
                    <a:pt x="11054080" y="1752854"/>
                    <a:pt x="10893552" y="1835023"/>
                    <a:pt x="10695559" y="1835023"/>
                  </a:cubicBezTo>
                  <a:lnTo>
                    <a:pt x="358648" y="1835023"/>
                  </a:lnTo>
                  <a:cubicBezTo>
                    <a:pt x="160528" y="1834896"/>
                    <a:pt x="0" y="1752727"/>
                    <a:pt x="0" y="1651508"/>
                  </a:cubicBezTo>
                  <a:close/>
                </a:path>
              </a:pathLst>
            </a:custGeom>
            <a:gradFill rotWithShape="1">
              <a:gsLst>
                <a:gs pos="0">
                  <a:srgbClr val="AC52A0">
                    <a:alpha val="100000"/>
                  </a:srgbClr>
                </a:gs>
                <a:gs pos="50000">
                  <a:srgbClr val="A62598">
                    <a:alpha val="100000"/>
                  </a:srgbClr>
                </a:gs>
                <a:gs pos="100000">
                  <a:srgbClr val="981B8A">
                    <a:alpha val="10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en-HK" sz="4200"/>
            </a:p>
          </p:txBody>
        </p:sp>
      </p:grpSp>
      <p:sp>
        <p:nvSpPr>
          <p:cNvPr id="12" name="Freeform 12"/>
          <p:cNvSpPr/>
          <p:nvPr/>
        </p:nvSpPr>
        <p:spPr>
          <a:xfrm>
            <a:off x="11671068" y="1385323"/>
            <a:ext cx="6635603" cy="3133725"/>
          </a:xfrm>
          <a:custGeom>
            <a:avLst/>
            <a:gdLst/>
            <a:ahLst/>
            <a:cxnLst/>
            <a:rect l="l" t="t" r="r" b="b"/>
            <a:pathLst>
              <a:path w="2843830" h="1343025">
                <a:moveTo>
                  <a:pt x="0" y="0"/>
                </a:moveTo>
                <a:lnTo>
                  <a:pt x="2843830" y="0"/>
                </a:lnTo>
                <a:lnTo>
                  <a:pt x="2843830" y="1343025"/>
                </a:lnTo>
                <a:lnTo>
                  <a:pt x="0" y="13430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281" b="-281"/>
            </a:stretch>
          </a:blipFill>
        </p:spPr>
        <p:txBody>
          <a:bodyPr/>
          <a:lstStyle/>
          <a:p>
            <a:endParaRPr lang="en-HK" sz="4200"/>
          </a:p>
        </p:txBody>
      </p:sp>
      <p:grpSp>
        <p:nvGrpSpPr>
          <p:cNvPr id="13" name="Group 13"/>
          <p:cNvGrpSpPr/>
          <p:nvPr/>
        </p:nvGrpSpPr>
        <p:grpSpPr>
          <a:xfrm>
            <a:off x="12608409" y="5601711"/>
            <a:ext cx="17371060" cy="3211292"/>
            <a:chOff x="0" y="0"/>
            <a:chExt cx="9926320" cy="1835024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9926320" cy="1835023"/>
            </a:xfrm>
            <a:custGeom>
              <a:avLst/>
              <a:gdLst/>
              <a:ahLst/>
              <a:cxnLst/>
              <a:rect l="l" t="t" r="r" b="b"/>
              <a:pathLst>
                <a:path w="9926320" h="1835023">
                  <a:moveTo>
                    <a:pt x="0" y="183515"/>
                  </a:moveTo>
                  <a:cubicBezTo>
                    <a:pt x="0" y="82169"/>
                    <a:pt x="144145" y="0"/>
                    <a:pt x="322072" y="0"/>
                  </a:cubicBezTo>
                  <a:lnTo>
                    <a:pt x="9604375" y="0"/>
                  </a:lnTo>
                  <a:cubicBezTo>
                    <a:pt x="9782302" y="0"/>
                    <a:pt x="9926320" y="82169"/>
                    <a:pt x="9926320" y="183515"/>
                  </a:cubicBezTo>
                  <a:lnTo>
                    <a:pt x="9926320" y="1651508"/>
                  </a:lnTo>
                  <a:cubicBezTo>
                    <a:pt x="9926320" y="1752854"/>
                    <a:pt x="9782175" y="1835023"/>
                    <a:pt x="9604375" y="1835023"/>
                  </a:cubicBezTo>
                  <a:lnTo>
                    <a:pt x="322072" y="1835023"/>
                  </a:lnTo>
                  <a:cubicBezTo>
                    <a:pt x="144145" y="1834896"/>
                    <a:pt x="0" y="1752727"/>
                    <a:pt x="0" y="1651508"/>
                  </a:cubicBezTo>
                  <a:close/>
                </a:path>
              </a:pathLst>
            </a:custGeom>
            <a:gradFill rotWithShape="1">
              <a:gsLst>
                <a:gs pos="0">
                  <a:srgbClr val="AE5561">
                    <a:alpha val="100000"/>
                  </a:srgbClr>
                </a:gs>
                <a:gs pos="50000">
                  <a:srgbClr val="AA263B">
                    <a:alpha val="100000"/>
                  </a:srgbClr>
                </a:gs>
                <a:gs pos="100000">
                  <a:srgbClr val="9C1C30">
                    <a:alpha val="10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en-HK" sz="4200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3678210" y="9234778"/>
            <a:ext cx="15231459" cy="3211292"/>
            <a:chOff x="0" y="0"/>
            <a:chExt cx="8703690" cy="1835024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703690" cy="1835023"/>
            </a:xfrm>
            <a:custGeom>
              <a:avLst/>
              <a:gdLst/>
              <a:ahLst/>
              <a:cxnLst/>
              <a:rect l="l" t="t" r="r" b="b"/>
              <a:pathLst>
                <a:path w="8703690" h="1835023">
                  <a:moveTo>
                    <a:pt x="0" y="183515"/>
                  </a:moveTo>
                  <a:cubicBezTo>
                    <a:pt x="0" y="82169"/>
                    <a:pt x="126365" y="0"/>
                    <a:pt x="282321" y="0"/>
                  </a:cubicBezTo>
                  <a:lnTo>
                    <a:pt x="8421370" y="0"/>
                  </a:lnTo>
                  <a:cubicBezTo>
                    <a:pt x="8577326" y="0"/>
                    <a:pt x="8703690" y="82169"/>
                    <a:pt x="8703690" y="183515"/>
                  </a:cubicBezTo>
                  <a:lnTo>
                    <a:pt x="8703690" y="1651508"/>
                  </a:lnTo>
                  <a:cubicBezTo>
                    <a:pt x="8703690" y="1752854"/>
                    <a:pt x="8577326" y="1835023"/>
                    <a:pt x="8421370" y="1835023"/>
                  </a:cubicBezTo>
                  <a:lnTo>
                    <a:pt x="282321" y="1835023"/>
                  </a:lnTo>
                  <a:cubicBezTo>
                    <a:pt x="126365" y="1834896"/>
                    <a:pt x="0" y="1752727"/>
                    <a:pt x="0" y="1651508"/>
                  </a:cubicBezTo>
                  <a:close/>
                </a:path>
              </a:pathLst>
            </a:custGeom>
            <a:gradFill rotWithShape="1">
              <a:gsLst>
                <a:gs pos="0">
                  <a:srgbClr val="AF8C00">
                    <a:alpha val="100000"/>
                  </a:srgbClr>
                </a:gs>
                <a:gs pos="50000">
                  <a:srgbClr val="AD7500">
                    <a:alpha val="100000"/>
                  </a:srgbClr>
                </a:gs>
                <a:gs pos="100000">
                  <a:srgbClr val="A06800">
                    <a:alpha val="10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en-HK" sz="4200"/>
            </a:p>
          </p:txBody>
        </p:sp>
      </p:grpSp>
      <p:sp>
        <p:nvSpPr>
          <p:cNvPr id="17" name="Freeform 17"/>
          <p:cNvSpPr/>
          <p:nvPr/>
        </p:nvSpPr>
        <p:spPr>
          <a:xfrm>
            <a:off x="28026580" y="4162842"/>
            <a:ext cx="1796788" cy="2372557"/>
          </a:xfrm>
          <a:custGeom>
            <a:avLst/>
            <a:gdLst/>
            <a:ahLst/>
            <a:cxnLst/>
            <a:rect l="l" t="t" r="r" b="b"/>
            <a:pathLst>
              <a:path w="770052" h="1016810">
                <a:moveTo>
                  <a:pt x="0" y="0"/>
                </a:moveTo>
                <a:lnTo>
                  <a:pt x="770052" y="0"/>
                </a:lnTo>
                <a:lnTo>
                  <a:pt x="770052" y="1016810"/>
                </a:lnTo>
                <a:lnTo>
                  <a:pt x="0" y="10168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20" b="-20"/>
            </a:stretch>
          </a:blipFill>
        </p:spPr>
        <p:txBody>
          <a:bodyPr/>
          <a:lstStyle/>
          <a:p>
            <a:endParaRPr lang="en-HK" sz="4200"/>
          </a:p>
        </p:txBody>
      </p:sp>
      <p:sp>
        <p:nvSpPr>
          <p:cNvPr id="18" name="Freeform 18"/>
          <p:cNvSpPr/>
          <p:nvPr/>
        </p:nvSpPr>
        <p:spPr>
          <a:xfrm>
            <a:off x="26576977" y="7452479"/>
            <a:ext cx="1932600" cy="2508714"/>
          </a:xfrm>
          <a:custGeom>
            <a:avLst/>
            <a:gdLst/>
            <a:ahLst/>
            <a:cxnLst/>
            <a:rect l="l" t="t" r="r" b="b"/>
            <a:pathLst>
              <a:path w="828257" h="1075163">
                <a:moveTo>
                  <a:pt x="0" y="0"/>
                </a:moveTo>
                <a:lnTo>
                  <a:pt x="828257" y="0"/>
                </a:lnTo>
                <a:lnTo>
                  <a:pt x="828257" y="1075163"/>
                </a:lnTo>
                <a:lnTo>
                  <a:pt x="0" y="107516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t="-28" b="-28"/>
            </a:stretch>
          </a:blipFill>
        </p:spPr>
        <p:txBody>
          <a:bodyPr/>
          <a:lstStyle/>
          <a:p>
            <a:endParaRPr lang="en-HK" sz="4200"/>
          </a:p>
        </p:txBody>
      </p:sp>
      <p:sp>
        <p:nvSpPr>
          <p:cNvPr id="19" name="TextBox 19"/>
          <p:cNvSpPr txBox="1"/>
          <p:nvPr/>
        </p:nvSpPr>
        <p:spPr>
          <a:xfrm>
            <a:off x="13085939" y="2436148"/>
            <a:ext cx="15563140" cy="26660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998"/>
              </a:lnSpc>
            </a:pPr>
            <a:r>
              <a:rPr lang="en-US" sz="5831" dirty="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Who’s lost a deal or faced a significant delay in Asia due to the lack of financing or financing uncertainty?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3911886" y="6332709"/>
            <a:ext cx="13958593" cy="1768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8"/>
              </a:lnSpc>
            </a:pPr>
            <a:r>
              <a:rPr lang="en-US" sz="5831" dirty="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Who has closed a deal with US Ex-Im Bank or with any other ECA in Asia?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3920593" y="9956801"/>
            <a:ext cx="13709003" cy="1768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8"/>
              </a:lnSpc>
            </a:pPr>
            <a:r>
              <a:rPr lang="en-US" sz="5831" dirty="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Who thinks ECA financing is either </a:t>
            </a:r>
          </a:p>
          <a:p>
            <a:pPr algn="ctr">
              <a:lnSpc>
                <a:spcPts val="6998"/>
              </a:lnSpc>
            </a:pPr>
            <a:r>
              <a:rPr lang="en-US" sz="5831" dirty="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too slow  or too hard?</a:t>
            </a:r>
          </a:p>
        </p:txBody>
      </p:sp>
      <p:grpSp>
        <p:nvGrpSpPr>
          <p:cNvPr id="22" name="Group 22"/>
          <p:cNvGrpSpPr/>
          <p:nvPr/>
        </p:nvGrpSpPr>
        <p:grpSpPr>
          <a:xfrm rot="-5400000">
            <a:off x="31138550" y="1267427"/>
            <a:ext cx="12779829" cy="10288516"/>
            <a:chOff x="0" y="0"/>
            <a:chExt cx="9753600" cy="3730752"/>
          </a:xfrm>
        </p:grpSpPr>
        <p:sp>
          <p:nvSpPr>
            <p:cNvPr id="23" name="Freeform 23"/>
            <p:cNvSpPr/>
            <p:nvPr/>
          </p:nvSpPr>
          <p:spPr>
            <a:xfrm flipH="1">
              <a:off x="0" y="0"/>
              <a:ext cx="9753600" cy="3730752"/>
            </a:xfrm>
            <a:custGeom>
              <a:avLst/>
              <a:gdLst/>
              <a:ahLst/>
              <a:cxnLst/>
              <a:rect l="l" t="t" r="r" b="b"/>
              <a:pathLst>
                <a:path w="9753600" h="3730752">
                  <a:moveTo>
                    <a:pt x="9753600" y="0"/>
                  </a:moveTo>
                  <a:lnTo>
                    <a:pt x="0" y="0"/>
                  </a:lnTo>
                  <a:lnTo>
                    <a:pt x="0" y="3730752"/>
                  </a:lnTo>
                  <a:lnTo>
                    <a:pt x="9753600" y="3730752"/>
                  </a:lnTo>
                  <a:lnTo>
                    <a:pt x="9753600" y="0"/>
                  </a:lnTo>
                  <a:close/>
                </a:path>
              </a:pathLst>
            </a:custGeom>
            <a:blipFill>
              <a:blip r:embed="rId8"/>
              <a:stretch>
                <a:fillRect t="-74" b="-74"/>
              </a:stretch>
            </a:blipFill>
          </p:spPr>
          <p:txBody>
            <a:bodyPr/>
            <a:lstStyle/>
            <a:p>
              <a:endParaRPr lang="en-HK" sz="4200"/>
            </a:p>
          </p:txBody>
        </p:sp>
      </p:grpSp>
      <p:grpSp>
        <p:nvGrpSpPr>
          <p:cNvPr id="24" name="Group 24"/>
          <p:cNvGrpSpPr/>
          <p:nvPr/>
        </p:nvGrpSpPr>
        <p:grpSpPr>
          <a:xfrm rot="-5400000">
            <a:off x="-1622841" y="1622844"/>
            <a:ext cx="12801600" cy="9555915"/>
            <a:chOff x="0" y="0"/>
            <a:chExt cx="9753600" cy="3730752"/>
          </a:xfrm>
        </p:grpSpPr>
        <p:sp>
          <p:nvSpPr>
            <p:cNvPr id="25" name="Freeform 25"/>
            <p:cNvSpPr/>
            <p:nvPr/>
          </p:nvSpPr>
          <p:spPr>
            <a:xfrm flipH="1" flipV="1">
              <a:off x="0" y="0"/>
              <a:ext cx="9753600" cy="3730752"/>
            </a:xfrm>
            <a:custGeom>
              <a:avLst/>
              <a:gdLst/>
              <a:ahLst/>
              <a:cxnLst/>
              <a:rect l="l" t="t" r="r" b="b"/>
              <a:pathLst>
                <a:path w="9753600" h="3730752">
                  <a:moveTo>
                    <a:pt x="9753600" y="3730752"/>
                  </a:moveTo>
                  <a:lnTo>
                    <a:pt x="0" y="3730752"/>
                  </a:lnTo>
                  <a:lnTo>
                    <a:pt x="0" y="0"/>
                  </a:lnTo>
                  <a:lnTo>
                    <a:pt x="9753600" y="0"/>
                  </a:lnTo>
                  <a:lnTo>
                    <a:pt x="9753600" y="3730752"/>
                  </a:lnTo>
                  <a:close/>
                </a:path>
              </a:pathLst>
            </a:custGeom>
            <a:blipFill>
              <a:blip r:embed="rId8"/>
              <a:stretch>
                <a:fillRect t="-74" b="-74"/>
              </a:stretch>
            </a:blipFill>
          </p:spPr>
          <p:txBody>
            <a:bodyPr/>
            <a:lstStyle/>
            <a:p>
              <a:endParaRPr lang="en-HK" sz="4200"/>
            </a:p>
          </p:txBody>
        </p:sp>
      </p:grp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797530" y="13483167"/>
            <a:ext cx="21063966" cy="14889"/>
            <a:chOff x="0" y="0"/>
            <a:chExt cx="12036552" cy="850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036552" cy="8509"/>
            </a:xfrm>
            <a:custGeom>
              <a:avLst/>
              <a:gdLst/>
              <a:ahLst/>
              <a:cxnLst/>
              <a:rect l="l" t="t" r="r" b="b"/>
              <a:pathLst>
                <a:path w="12036552" h="8509">
                  <a:moveTo>
                    <a:pt x="0" y="0"/>
                  </a:moveTo>
                  <a:lnTo>
                    <a:pt x="12036552" y="0"/>
                  </a:lnTo>
                  <a:lnTo>
                    <a:pt x="12036552" y="8509"/>
                  </a:lnTo>
                  <a:lnTo>
                    <a:pt x="0" y="8509"/>
                  </a:lnTo>
                  <a:close/>
                </a:path>
              </a:pathLst>
            </a:custGeom>
            <a:solidFill>
              <a:srgbClr val="929292"/>
            </a:solidFill>
          </p:spPr>
          <p:txBody>
            <a:bodyPr/>
            <a:lstStyle/>
            <a:p>
              <a:endParaRPr lang="en-HK" sz="4200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608806" y="11758885"/>
            <a:ext cx="2569324" cy="764449"/>
            <a:chOff x="0" y="0"/>
            <a:chExt cx="1468185" cy="43682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468185" cy="436828"/>
            </a:xfrm>
            <a:custGeom>
              <a:avLst/>
              <a:gdLst/>
              <a:ahLst/>
              <a:cxnLst/>
              <a:rect l="l" t="t" r="r" b="b"/>
              <a:pathLst>
                <a:path w="1468185" h="436828">
                  <a:moveTo>
                    <a:pt x="0" y="0"/>
                  </a:moveTo>
                  <a:lnTo>
                    <a:pt x="1468185" y="0"/>
                  </a:lnTo>
                  <a:lnTo>
                    <a:pt x="1468185" y="436828"/>
                  </a:lnTo>
                  <a:lnTo>
                    <a:pt x="0" y="43682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HK" sz="4200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9525"/>
              <a:ext cx="1468185" cy="446353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>
                <a:lnSpc>
                  <a:spcPts val="3355"/>
                </a:lnSpc>
              </a:pPr>
              <a:r>
                <a:rPr lang="en-US" sz="2800">
                  <a:solidFill>
                    <a:srgbClr val="A7A7A7"/>
                  </a:solidFill>
                  <a:latin typeface="Georgia Pro"/>
                  <a:ea typeface="Georgia Pro"/>
                  <a:cs typeface="Georgia Pro"/>
                  <a:sym typeface="Georgia Pro"/>
                </a:rPr>
                <a:t>AIR</a:t>
              </a:r>
              <a:r>
                <a:rPr lang="en-US" sz="2800">
                  <a:solidFill>
                    <a:srgbClr val="000000"/>
                  </a:solidFill>
                  <a:latin typeface="Georgia Pro"/>
                  <a:ea typeface="Georgia Pro"/>
                  <a:cs typeface="Georgia Pro"/>
                  <a:sym typeface="Georgia Pro"/>
                </a:rPr>
                <a:t>FINANCE</a:t>
              </a:r>
            </a:p>
          </p:txBody>
        </p:sp>
      </p:grpSp>
      <p:sp>
        <p:nvSpPr>
          <p:cNvPr id="7" name="Freeform 7"/>
          <p:cNvSpPr/>
          <p:nvPr/>
        </p:nvSpPr>
        <p:spPr>
          <a:xfrm>
            <a:off x="10517306" y="889002"/>
            <a:ext cx="16979928" cy="2089954"/>
          </a:xfrm>
          <a:custGeom>
            <a:avLst/>
            <a:gdLst/>
            <a:ahLst/>
            <a:cxnLst/>
            <a:rect l="l" t="t" r="r" b="b"/>
            <a:pathLst>
              <a:path w="7277112" h="1107682">
                <a:moveTo>
                  <a:pt x="0" y="0"/>
                </a:moveTo>
                <a:lnTo>
                  <a:pt x="7277112" y="0"/>
                </a:lnTo>
                <a:lnTo>
                  <a:pt x="7277112" y="1107682"/>
                </a:lnTo>
                <a:lnTo>
                  <a:pt x="0" y="11076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668" b="-668"/>
            </a:stretch>
          </a:blipFill>
        </p:spPr>
        <p:txBody>
          <a:bodyPr/>
          <a:lstStyle/>
          <a:p>
            <a:endParaRPr lang="en-HK" sz="4200"/>
          </a:p>
        </p:txBody>
      </p:sp>
      <p:grpSp>
        <p:nvGrpSpPr>
          <p:cNvPr id="8" name="Group 8"/>
          <p:cNvGrpSpPr/>
          <p:nvPr/>
        </p:nvGrpSpPr>
        <p:grpSpPr>
          <a:xfrm>
            <a:off x="10974134" y="863938"/>
            <a:ext cx="12780962" cy="2362265"/>
            <a:chOff x="0" y="-155607"/>
            <a:chExt cx="7303407" cy="134986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7303407" cy="1194259"/>
            </a:xfrm>
            <a:custGeom>
              <a:avLst/>
              <a:gdLst/>
              <a:ahLst/>
              <a:cxnLst/>
              <a:rect l="l" t="t" r="r" b="b"/>
              <a:pathLst>
                <a:path w="7303407" h="1194259">
                  <a:moveTo>
                    <a:pt x="0" y="0"/>
                  </a:moveTo>
                  <a:lnTo>
                    <a:pt x="7303407" y="0"/>
                  </a:lnTo>
                  <a:lnTo>
                    <a:pt x="7303407" y="1194259"/>
                  </a:lnTo>
                  <a:lnTo>
                    <a:pt x="0" y="119425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HK" sz="4200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155607"/>
              <a:ext cx="7303407" cy="1222834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>
                <a:lnSpc>
                  <a:spcPts val="5038"/>
                </a:lnSpc>
              </a:pPr>
              <a:r>
                <a:rPr lang="en-US" sz="4664" dirty="0">
                  <a:solidFill>
                    <a:srgbClr val="FFFFFF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Myth 1: Only for airlines ❌ </a:t>
              </a:r>
            </a:p>
            <a:p>
              <a:pPr>
                <a:lnSpc>
                  <a:spcPts val="5038"/>
                </a:lnSpc>
              </a:pPr>
              <a:r>
                <a:rPr lang="en-US" sz="4664" dirty="0">
                  <a:solidFill>
                    <a:srgbClr val="FFFFFF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→ Reality: Closed jets/rotors globally ✅</a:t>
              </a:r>
            </a:p>
          </p:txBody>
        </p:sp>
      </p:grpSp>
      <p:sp>
        <p:nvSpPr>
          <p:cNvPr id="11" name="Freeform 11"/>
          <p:cNvSpPr/>
          <p:nvPr/>
        </p:nvSpPr>
        <p:spPr>
          <a:xfrm>
            <a:off x="11829392" y="3393939"/>
            <a:ext cx="16938884" cy="2223442"/>
          </a:xfrm>
          <a:custGeom>
            <a:avLst/>
            <a:gdLst/>
            <a:ahLst/>
            <a:cxnLst/>
            <a:rect l="l" t="t" r="r" b="b"/>
            <a:pathLst>
              <a:path w="7260470" h="1121885">
                <a:moveTo>
                  <a:pt x="0" y="0"/>
                </a:moveTo>
                <a:lnTo>
                  <a:pt x="7260470" y="0"/>
                </a:lnTo>
                <a:lnTo>
                  <a:pt x="7260470" y="1121885"/>
                </a:lnTo>
                <a:lnTo>
                  <a:pt x="0" y="112188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t="-43" b="-43"/>
            </a:stretch>
          </a:blipFill>
        </p:spPr>
        <p:txBody>
          <a:bodyPr/>
          <a:lstStyle/>
          <a:p>
            <a:endParaRPr lang="en-HK" sz="4200"/>
          </a:p>
        </p:txBody>
      </p:sp>
      <p:grpSp>
        <p:nvGrpSpPr>
          <p:cNvPr id="12" name="Group 12"/>
          <p:cNvGrpSpPr/>
          <p:nvPr/>
        </p:nvGrpSpPr>
        <p:grpSpPr>
          <a:xfrm>
            <a:off x="12512564" y="3343069"/>
            <a:ext cx="13761045" cy="2796947"/>
            <a:chOff x="-20185" y="-403997"/>
            <a:chExt cx="7863454" cy="1598256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7843269" cy="1194259"/>
            </a:xfrm>
            <a:custGeom>
              <a:avLst/>
              <a:gdLst/>
              <a:ahLst/>
              <a:cxnLst/>
              <a:rect l="l" t="t" r="r" b="b"/>
              <a:pathLst>
                <a:path w="7843269" h="1194259">
                  <a:moveTo>
                    <a:pt x="0" y="0"/>
                  </a:moveTo>
                  <a:lnTo>
                    <a:pt x="7843269" y="0"/>
                  </a:lnTo>
                  <a:lnTo>
                    <a:pt x="7843269" y="1194259"/>
                  </a:lnTo>
                  <a:lnTo>
                    <a:pt x="0" y="119425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HK" sz="4200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-20185" y="-403997"/>
              <a:ext cx="7843269" cy="1222834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>
                <a:lnSpc>
                  <a:spcPts val="5038"/>
                </a:lnSpc>
              </a:pPr>
              <a:r>
                <a:rPr lang="en-US" sz="4664" dirty="0">
                  <a:solidFill>
                    <a:srgbClr val="FFFFFF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Myth 2: Too slow ❌ </a:t>
              </a:r>
            </a:p>
            <a:p>
              <a:pPr>
                <a:lnSpc>
                  <a:spcPts val="5038"/>
                </a:lnSpc>
              </a:pPr>
              <a:r>
                <a:rPr lang="en-US" sz="4664" dirty="0">
                  <a:solidFill>
                    <a:srgbClr val="FFFFFF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→ Reality: Run in parallel; closes on delivery ✅</a:t>
              </a:r>
            </a:p>
          </p:txBody>
        </p:sp>
      </p:grpSp>
      <p:sp>
        <p:nvSpPr>
          <p:cNvPr id="15" name="Freeform 15"/>
          <p:cNvSpPr/>
          <p:nvPr/>
        </p:nvSpPr>
        <p:spPr>
          <a:xfrm>
            <a:off x="12511770" y="5899105"/>
            <a:ext cx="17018755" cy="3011710"/>
          </a:xfrm>
          <a:custGeom>
            <a:avLst/>
            <a:gdLst/>
            <a:ahLst/>
            <a:cxnLst/>
            <a:rect l="l" t="t" r="r" b="b"/>
            <a:pathLst>
              <a:path w="7293752" h="1290733">
                <a:moveTo>
                  <a:pt x="0" y="0"/>
                </a:moveTo>
                <a:lnTo>
                  <a:pt x="7293752" y="0"/>
                </a:lnTo>
                <a:lnTo>
                  <a:pt x="7293752" y="1290733"/>
                </a:lnTo>
                <a:lnTo>
                  <a:pt x="0" y="129073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t="-164" b="-164"/>
            </a:stretch>
          </a:blipFill>
        </p:spPr>
        <p:txBody>
          <a:bodyPr/>
          <a:lstStyle/>
          <a:p>
            <a:endParaRPr lang="en-HK" sz="4200"/>
          </a:p>
        </p:txBody>
      </p:sp>
      <p:grpSp>
        <p:nvGrpSpPr>
          <p:cNvPr id="16" name="Group 16"/>
          <p:cNvGrpSpPr/>
          <p:nvPr/>
        </p:nvGrpSpPr>
        <p:grpSpPr>
          <a:xfrm>
            <a:off x="13285252" y="5908460"/>
            <a:ext cx="16205614" cy="3694021"/>
            <a:chOff x="-442290" y="-570955"/>
            <a:chExt cx="9260351" cy="2110869"/>
          </a:xfrm>
        </p:grpSpPr>
        <p:sp>
          <p:nvSpPr>
            <p:cNvPr id="17" name="Freeform 17"/>
            <p:cNvSpPr/>
            <p:nvPr/>
          </p:nvSpPr>
          <p:spPr>
            <a:xfrm>
              <a:off x="-442290" y="1081"/>
              <a:ext cx="9179432" cy="1538833"/>
            </a:xfrm>
            <a:custGeom>
              <a:avLst/>
              <a:gdLst/>
              <a:ahLst/>
              <a:cxnLst/>
              <a:rect l="l" t="t" r="r" b="b"/>
              <a:pathLst>
                <a:path w="9179432" h="1538833">
                  <a:moveTo>
                    <a:pt x="0" y="0"/>
                  </a:moveTo>
                  <a:lnTo>
                    <a:pt x="9179432" y="0"/>
                  </a:lnTo>
                  <a:lnTo>
                    <a:pt x="9179432" y="1538833"/>
                  </a:lnTo>
                  <a:lnTo>
                    <a:pt x="0" y="15388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HK" sz="4200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-361371" y="-570955"/>
              <a:ext cx="9179432" cy="1567408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>
                <a:lnSpc>
                  <a:spcPts val="5038"/>
                </a:lnSpc>
              </a:pPr>
              <a:r>
                <a:rPr lang="en-US" sz="4664" dirty="0">
                  <a:solidFill>
                    <a:srgbClr val="FFFFFF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Myth 3: Inferior terms ❌ </a:t>
              </a:r>
            </a:p>
            <a:p>
              <a:pPr>
                <a:lnSpc>
                  <a:spcPts val="5038"/>
                </a:lnSpc>
              </a:pPr>
              <a:r>
                <a:rPr lang="en-US" sz="4664" dirty="0">
                  <a:solidFill>
                    <a:srgbClr val="FFFFFF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→ Reality: 85% LTV Max / 10 years term; finance lease or loan structure subject to deal size and credit; Cape Town discount ✅</a:t>
              </a:r>
            </a:p>
          </p:txBody>
        </p:sp>
      </p:grpSp>
      <p:sp>
        <p:nvSpPr>
          <p:cNvPr id="19" name="Freeform 19"/>
          <p:cNvSpPr/>
          <p:nvPr/>
        </p:nvSpPr>
        <p:spPr>
          <a:xfrm>
            <a:off x="13917287" y="8961643"/>
            <a:ext cx="17018757" cy="3168662"/>
          </a:xfrm>
          <a:custGeom>
            <a:avLst/>
            <a:gdLst/>
            <a:ahLst/>
            <a:cxnLst/>
            <a:rect l="l" t="t" r="r" b="b"/>
            <a:pathLst>
              <a:path w="7293753" h="1357998">
                <a:moveTo>
                  <a:pt x="0" y="0"/>
                </a:moveTo>
                <a:lnTo>
                  <a:pt x="7293753" y="0"/>
                </a:lnTo>
                <a:lnTo>
                  <a:pt x="7293753" y="1357998"/>
                </a:lnTo>
                <a:lnTo>
                  <a:pt x="0" y="135799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t="-133" b="-133"/>
            </a:stretch>
          </a:blipFill>
        </p:spPr>
        <p:txBody>
          <a:bodyPr/>
          <a:lstStyle/>
          <a:p>
            <a:endParaRPr lang="en-HK" sz="4200"/>
          </a:p>
        </p:txBody>
      </p:sp>
      <p:grpSp>
        <p:nvGrpSpPr>
          <p:cNvPr id="20" name="Group 20"/>
          <p:cNvGrpSpPr/>
          <p:nvPr/>
        </p:nvGrpSpPr>
        <p:grpSpPr>
          <a:xfrm>
            <a:off x="14518833" y="9207203"/>
            <a:ext cx="16184904" cy="3894895"/>
            <a:chOff x="-612150" y="-690554"/>
            <a:chExt cx="9248517" cy="2225653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636367" cy="1535099"/>
            </a:xfrm>
            <a:custGeom>
              <a:avLst/>
              <a:gdLst/>
              <a:ahLst/>
              <a:cxnLst/>
              <a:rect l="l" t="t" r="r" b="b"/>
              <a:pathLst>
                <a:path w="8636367" h="1535099">
                  <a:moveTo>
                    <a:pt x="0" y="0"/>
                  </a:moveTo>
                  <a:lnTo>
                    <a:pt x="8636367" y="0"/>
                  </a:lnTo>
                  <a:lnTo>
                    <a:pt x="8636367" y="1535099"/>
                  </a:lnTo>
                  <a:lnTo>
                    <a:pt x="0" y="153509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HK" sz="4200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-612150" y="-690554"/>
              <a:ext cx="8636367" cy="1554149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>
                <a:lnSpc>
                  <a:spcPts val="4786"/>
                </a:lnSpc>
              </a:pPr>
              <a:r>
                <a:rPr lang="en-US" sz="4431" dirty="0">
                  <a:solidFill>
                    <a:srgbClr val="FFFFFF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Myth 4: Inflexible ❌ </a:t>
              </a:r>
            </a:p>
            <a:p>
              <a:pPr>
                <a:lnSpc>
                  <a:spcPts val="4786"/>
                </a:lnSpc>
              </a:pPr>
              <a:r>
                <a:rPr lang="en-US" sz="4431" dirty="0">
                  <a:solidFill>
                    <a:srgbClr val="FFFFFF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→ Reality: Work with qualified advisor who can make the process easier for you &amp; deliver in difficult jurisdictions and your aircraft can get delivered on time✅</a:t>
              </a:r>
            </a:p>
          </p:txBody>
        </p:sp>
      </p:grpSp>
      <p:sp>
        <p:nvSpPr>
          <p:cNvPr id="23" name="Freeform 23"/>
          <p:cNvSpPr/>
          <p:nvPr/>
        </p:nvSpPr>
        <p:spPr>
          <a:xfrm>
            <a:off x="25542773" y="2804781"/>
            <a:ext cx="1461740" cy="1459738"/>
          </a:xfrm>
          <a:custGeom>
            <a:avLst/>
            <a:gdLst/>
            <a:ahLst/>
            <a:cxnLst/>
            <a:rect l="l" t="t" r="r" b="b"/>
            <a:pathLst>
              <a:path w="626460" h="625602">
                <a:moveTo>
                  <a:pt x="0" y="0"/>
                </a:moveTo>
                <a:lnTo>
                  <a:pt x="626460" y="0"/>
                </a:lnTo>
                <a:lnTo>
                  <a:pt x="626460" y="625602"/>
                </a:lnTo>
                <a:lnTo>
                  <a:pt x="0" y="62560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t="-68" b="-68"/>
            </a:stretch>
          </a:blipFill>
        </p:spPr>
        <p:txBody>
          <a:bodyPr/>
          <a:lstStyle/>
          <a:p>
            <a:endParaRPr lang="en-HK" sz="4200"/>
          </a:p>
        </p:txBody>
      </p:sp>
      <p:sp>
        <p:nvSpPr>
          <p:cNvPr id="24" name="Freeform 24"/>
          <p:cNvSpPr/>
          <p:nvPr/>
        </p:nvSpPr>
        <p:spPr>
          <a:xfrm>
            <a:off x="27126489" y="4989704"/>
            <a:ext cx="1461740" cy="1459738"/>
          </a:xfrm>
          <a:custGeom>
            <a:avLst/>
            <a:gdLst/>
            <a:ahLst/>
            <a:cxnLst/>
            <a:rect l="l" t="t" r="r" b="b"/>
            <a:pathLst>
              <a:path w="626460" h="625602">
                <a:moveTo>
                  <a:pt x="0" y="0"/>
                </a:moveTo>
                <a:lnTo>
                  <a:pt x="626460" y="0"/>
                </a:lnTo>
                <a:lnTo>
                  <a:pt x="626460" y="625602"/>
                </a:lnTo>
                <a:lnTo>
                  <a:pt x="0" y="62560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t="-68" b="-68"/>
            </a:stretch>
          </a:blipFill>
        </p:spPr>
        <p:txBody>
          <a:bodyPr/>
          <a:lstStyle/>
          <a:p>
            <a:endParaRPr lang="en-HK" sz="4200"/>
          </a:p>
        </p:txBody>
      </p:sp>
      <p:sp>
        <p:nvSpPr>
          <p:cNvPr id="25" name="Freeform 25"/>
          <p:cNvSpPr/>
          <p:nvPr/>
        </p:nvSpPr>
        <p:spPr>
          <a:xfrm>
            <a:off x="27932342" y="8389092"/>
            <a:ext cx="1700132" cy="1697803"/>
          </a:xfrm>
          <a:custGeom>
            <a:avLst/>
            <a:gdLst/>
            <a:ahLst/>
            <a:cxnLst/>
            <a:rect l="l" t="t" r="r" b="b"/>
            <a:pathLst>
              <a:path w="728628" h="727630">
                <a:moveTo>
                  <a:pt x="0" y="0"/>
                </a:moveTo>
                <a:lnTo>
                  <a:pt x="728628" y="0"/>
                </a:lnTo>
                <a:lnTo>
                  <a:pt x="728628" y="727630"/>
                </a:lnTo>
                <a:lnTo>
                  <a:pt x="0" y="72763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t="-68" b="-68"/>
            </a:stretch>
          </a:blipFill>
        </p:spPr>
        <p:txBody>
          <a:bodyPr/>
          <a:lstStyle/>
          <a:p>
            <a:endParaRPr lang="en-HK" sz="4200"/>
          </a:p>
        </p:txBody>
      </p:sp>
      <p:grpSp>
        <p:nvGrpSpPr>
          <p:cNvPr id="26" name="Group 26"/>
          <p:cNvGrpSpPr/>
          <p:nvPr/>
        </p:nvGrpSpPr>
        <p:grpSpPr>
          <a:xfrm>
            <a:off x="2857278" y="5908460"/>
            <a:ext cx="7439535" cy="2444750"/>
            <a:chOff x="0" y="0"/>
            <a:chExt cx="13004800" cy="13970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3004800" cy="1397000"/>
            </a:xfrm>
            <a:custGeom>
              <a:avLst/>
              <a:gdLst/>
              <a:ahLst/>
              <a:cxnLst/>
              <a:rect l="l" t="t" r="r" b="b"/>
              <a:pathLst>
                <a:path w="13004800" h="1397000">
                  <a:moveTo>
                    <a:pt x="0" y="0"/>
                  </a:moveTo>
                  <a:lnTo>
                    <a:pt x="13004800" y="0"/>
                  </a:lnTo>
                  <a:lnTo>
                    <a:pt x="13004800" y="1397000"/>
                  </a:lnTo>
                  <a:lnTo>
                    <a:pt x="0" y="13970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HK" sz="4200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142875"/>
              <a:ext cx="13004800" cy="153987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12096"/>
                </a:lnSpc>
              </a:pPr>
              <a:r>
                <a:rPr lang="en-US" sz="8400" b="1" dirty="0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ECA MYTHS VS. REALITY</a:t>
              </a:r>
            </a:p>
          </p:txBody>
        </p:sp>
      </p:grpSp>
      <p:grpSp>
        <p:nvGrpSpPr>
          <p:cNvPr id="29" name="Group 29"/>
          <p:cNvGrpSpPr/>
          <p:nvPr/>
        </p:nvGrpSpPr>
        <p:grpSpPr>
          <a:xfrm rot="-6690126">
            <a:off x="31701123" y="-3122792"/>
            <a:ext cx="16701262" cy="15740962"/>
            <a:chOff x="0" y="0"/>
            <a:chExt cx="11605260" cy="7166229"/>
          </a:xfrm>
        </p:grpSpPr>
        <p:sp>
          <p:nvSpPr>
            <p:cNvPr id="30" name="Freeform 30"/>
            <p:cNvSpPr/>
            <p:nvPr/>
          </p:nvSpPr>
          <p:spPr>
            <a:xfrm flipH="1">
              <a:off x="0" y="0"/>
              <a:ext cx="11605260" cy="7166229"/>
            </a:xfrm>
            <a:custGeom>
              <a:avLst/>
              <a:gdLst/>
              <a:ahLst/>
              <a:cxnLst/>
              <a:rect l="l" t="t" r="r" b="b"/>
              <a:pathLst>
                <a:path w="11605260" h="7166229">
                  <a:moveTo>
                    <a:pt x="11605260" y="0"/>
                  </a:moveTo>
                  <a:lnTo>
                    <a:pt x="0" y="0"/>
                  </a:lnTo>
                  <a:lnTo>
                    <a:pt x="0" y="7166229"/>
                  </a:lnTo>
                  <a:lnTo>
                    <a:pt x="11605260" y="7166229"/>
                  </a:lnTo>
                  <a:lnTo>
                    <a:pt x="11605260" y="0"/>
                  </a:lnTo>
                  <a:close/>
                </a:path>
              </a:pathLst>
            </a:custGeom>
            <a:blipFill>
              <a:blip r:embed="rId17"/>
              <a:stretch>
                <a:fillRect t="-7" b="-7"/>
              </a:stretch>
            </a:blipFill>
          </p:spPr>
          <p:txBody>
            <a:bodyPr/>
            <a:lstStyle/>
            <a:p>
              <a:endParaRPr lang="en-HK" sz="4200"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29490865" y="2278492"/>
            <a:ext cx="6965919" cy="4938379"/>
            <a:chOff x="0" y="0"/>
            <a:chExt cx="3980525" cy="2821931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3980561" cy="2821940"/>
            </a:xfrm>
            <a:custGeom>
              <a:avLst/>
              <a:gdLst/>
              <a:ahLst/>
              <a:cxnLst/>
              <a:rect l="l" t="t" r="r" b="b"/>
              <a:pathLst>
                <a:path w="3980561" h="2821940">
                  <a:moveTo>
                    <a:pt x="0" y="0"/>
                  </a:moveTo>
                  <a:lnTo>
                    <a:pt x="3980561" y="0"/>
                  </a:lnTo>
                  <a:lnTo>
                    <a:pt x="3980561" y="2821940"/>
                  </a:lnTo>
                  <a:lnTo>
                    <a:pt x="0" y="28219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/>
              <a:stretch>
                <a:fillRect l="-3128" r="-3127"/>
              </a:stretch>
            </a:blipFill>
          </p:spPr>
          <p:txBody>
            <a:bodyPr/>
            <a:lstStyle/>
            <a:p>
              <a:endParaRPr lang="en-HK" sz="4200"/>
            </a:p>
          </p:txBody>
        </p:sp>
      </p:grp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797530" y="13483167"/>
            <a:ext cx="21063966" cy="14889"/>
            <a:chOff x="0" y="0"/>
            <a:chExt cx="12036552" cy="850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036552" cy="8509"/>
            </a:xfrm>
            <a:custGeom>
              <a:avLst/>
              <a:gdLst/>
              <a:ahLst/>
              <a:cxnLst/>
              <a:rect l="l" t="t" r="r" b="b"/>
              <a:pathLst>
                <a:path w="12036552" h="8509">
                  <a:moveTo>
                    <a:pt x="0" y="0"/>
                  </a:moveTo>
                  <a:lnTo>
                    <a:pt x="12036552" y="0"/>
                  </a:lnTo>
                  <a:lnTo>
                    <a:pt x="12036552" y="8509"/>
                  </a:lnTo>
                  <a:lnTo>
                    <a:pt x="0" y="8509"/>
                  </a:lnTo>
                  <a:close/>
                </a:path>
              </a:pathLst>
            </a:custGeom>
            <a:solidFill>
              <a:srgbClr val="929292"/>
            </a:solidFill>
          </p:spPr>
          <p:txBody>
            <a:bodyPr/>
            <a:lstStyle/>
            <a:p>
              <a:endParaRPr lang="en-HK" sz="4200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0702209" y="13373320"/>
            <a:ext cx="2569324" cy="764449"/>
            <a:chOff x="0" y="0"/>
            <a:chExt cx="1468185" cy="43682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468185" cy="436828"/>
            </a:xfrm>
            <a:custGeom>
              <a:avLst/>
              <a:gdLst/>
              <a:ahLst/>
              <a:cxnLst/>
              <a:rect l="l" t="t" r="r" b="b"/>
              <a:pathLst>
                <a:path w="1468185" h="436828">
                  <a:moveTo>
                    <a:pt x="0" y="0"/>
                  </a:moveTo>
                  <a:lnTo>
                    <a:pt x="1468185" y="0"/>
                  </a:lnTo>
                  <a:lnTo>
                    <a:pt x="1468185" y="436828"/>
                  </a:lnTo>
                  <a:lnTo>
                    <a:pt x="0" y="43682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HK" sz="4200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9525"/>
              <a:ext cx="1468185" cy="446353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>
                <a:lnSpc>
                  <a:spcPts val="3355"/>
                </a:lnSpc>
              </a:pPr>
              <a:r>
                <a:rPr lang="en-US" sz="2800">
                  <a:solidFill>
                    <a:srgbClr val="A7A7A7"/>
                  </a:solidFill>
                  <a:latin typeface="Georgia Pro"/>
                  <a:ea typeface="Georgia Pro"/>
                  <a:cs typeface="Georgia Pro"/>
                  <a:sym typeface="Georgia Pro"/>
                </a:rPr>
                <a:t>AIR</a:t>
              </a:r>
              <a:r>
                <a:rPr lang="en-US" sz="2800">
                  <a:solidFill>
                    <a:srgbClr val="000000"/>
                  </a:solidFill>
                  <a:latin typeface="Georgia Pro"/>
                  <a:ea typeface="Georgia Pro"/>
                  <a:cs typeface="Georgia Pro"/>
                  <a:sym typeface="Georgia Pro"/>
                </a:rPr>
                <a:t>FINANCE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9872220" y="-2007357"/>
            <a:ext cx="22932105" cy="5247435"/>
            <a:chOff x="0" y="0"/>
            <a:chExt cx="13104060" cy="299853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3061145" cy="1663528"/>
            </a:xfrm>
            <a:custGeom>
              <a:avLst/>
              <a:gdLst/>
              <a:ahLst/>
              <a:cxnLst/>
              <a:rect l="l" t="t" r="r" b="b"/>
              <a:pathLst>
                <a:path w="13061145" h="1663528">
                  <a:moveTo>
                    <a:pt x="0" y="0"/>
                  </a:moveTo>
                  <a:lnTo>
                    <a:pt x="13061145" y="0"/>
                  </a:lnTo>
                  <a:lnTo>
                    <a:pt x="13061145" y="1663528"/>
                  </a:lnTo>
                  <a:lnTo>
                    <a:pt x="0" y="166352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HK" sz="4200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42915" y="1268331"/>
              <a:ext cx="13061145" cy="1730203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10080"/>
                </a:lnSpc>
              </a:pPr>
              <a:r>
                <a:rPr lang="en-US" sz="8400" b="1" dirty="0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How do ECA’s work and </a:t>
              </a:r>
            </a:p>
            <a:p>
              <a:pPr algn="ctr">
                <a:lnSpc>
                  <a:spcPts val="10080"/>
                </a:lnSpc>
              </a:pPr>
              <a:r>
                <a:rPr lang="en-US" sz="8400" b="1" dirty="0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what are they looking for?</a:t>
              </a: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0851077" y="4311098"/>
            <a:ext cx="12142583" cy="67643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895"/>
              </a:lnSpc>
            </a:pPr>
            <a:r>
              <a:rPr lang="en-US" sz="4081" b="1" dirty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1) Is it the cheapest aircraft finance available?</a:t>
            </a:r>
          </a:p>
          <a:p>
            <a:pPr algn="just">
              <a:lnSpc>
                <a:spcPts val="4758"/>
              </a:lnSpc>
            </a:pPr>
            <a:endParaRPr lang="en-US" sz="4081" b="1" dirty="0">
              <a:solidFill>
                <a:srgbClr val="000000"/>
              </a:solidFill>
              <a:latin typeface="Calibri (MS) Bold"/>
              <a:ea typeface="Calibri (MS) Bold"/>
              <a:cs typeface="Calibri (MS) Bold"/>
              <a:sym typeface="Calibri (MS) Bold"/>
            </a:endParaRPr>
          </a:p>
          <a:p>
            <a:pPr algn="just">
              <a:lnSpc>
                <a:spcPts val="4760"/>
              </a:lnSpc>
            </a:pPr>
            <a:r>
              <a:rPr lang="en-US" sz="3967" b="1" dirty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Often very competitive - sometimes the cheapest, but not always.</a:t>
            </a:r>
            <a:r>
              <a:rPr lang="en-US" sz="3967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The government guarantee typically lowers bank risk spreads and may allow </a:t>
            </a:r>
            <a:r>
              <a:rPr lang="en-US" sz="3967" b="1" dirty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longer tenors</a:t>
            </a:r>
            <a:r>
              <a:rPr lang="en-US" sz="3967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, which reduces periodic debt service. </a:t>
            </a:r>
          </a:p>
          <a:p>
            <a:pPr algn="just">
              <a:lnSpc>
                <a:spcPts val="4758"/>
              </a:lnSpc>
            </a:pPr>
            <a:endParaRPr lang="en-US" sz="3967" dirty="0">
              <a:solidFill>
                <a:srgbClr val="000000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algn="just">
              <a:lnSpc>
                <a:spcPts val="4758"/>
              </a:lnSpc>
            </a:pPr>
            <a:r>
              <a:rPr lang="en-US" sz="3967" b="1" dirty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Bottom line:</a:t>
            </a:r>
            <a:r>
              <a:rPr lang="en-US" sz="3967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compare </a:t>
            </a:r>
            <a:r>
              <a:rPr lang="en-US" sz="3967" b="1" dirty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total</a:t>
            </a:r>
            <a:r>
              <a:rPr lang="en-US" sz="3967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cost (rate + fees + tenor + covenants + timeline) against bank offers rather than assuming ECA is always the cheapest.</a:t>
            </a:r>
          </a:p>
          <a:p>
            <a:pPr>
              <a:lnSpc>
                <a:spcPts val="4758"/>
              </a:lnSpc>
            </a:pPr>
            <a:endParaRPr lang="en-US" sz="3967" dirty="0">
              <a:solidFill>
                <a:srgbClr val="000000"/>
              </a:solidFill>
              <a:latin typeface="Calibri (MS)"/>
              <a:ea typeface="Calibri (MS)"/>
              <a:cs typeface="Calibri (MS)"/>
              <a:sym typeface="Calibri (MS)"/>
            </a:endParaRPr>
          </a:p>
        </p:txBody>
      </p:sp>
      <p:grpSp>
        <p:nvGrpSpPr>
          <p:cNvPr id="11" name="Group 11"/>
          <p:cNvGrpSpPr/>
          <p:nvPr/>
        </p:nvGrpSpPr>
        <p:grpSpPr>
          <a:xfrm>
            <a:off x="971212" y="2174322"/>
            <a:ext cx="7938436" cy="8452955"/>
            <a:chOff x="0" y="0"/>
            <a:chExt cx="4536249" cy="483026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536186" cy="4830318"/>
            </a:xfrm>
            <a:custGeom>
              <a:avLst/>
              <a:gdLst/>
              <a:ahLst/>
              <a:cxnLst/>
              <a:rect l="l" t="t" r="r" b="b"/>
              <a:pathLst>
                <a:path w="4536186" h="4830318">
                  <a:moveTo>
                    <a:pt x="0" y="804926"/>
                  </a:moveTo>
                  <a:cubicBezTo>
                    <a:pt x="0" y="360553"/>
                    <a:pt x="328549" y="0"/>
                    <a:pt x="733806" y="0"/>
                  </a:cubicBezTo>
                  <a:lnTo>
                    <a:pt x="3802380" y="0"/>
                  </a:lnTo>
                  <a:cubicBezTo>
                    <a:pt x="4207637" y="0"/>
                    <a:pt x="4536186" y="360553"/>
                    <a:pt x="4536186" y="804926"/>
                  </a:cubicBezTo>
                  <a:lnTo>
                    <a:pt x="4536186" y="4025265"/>
                  </a:lnTo>
                  <a:cubicBezTo>
                    <a:pt x="4536186" y="4469892"/>
                    <a:pt x="4207637" y="4830191"/>
                    <a:pt x="3802380" y="4830191"/>
                  </a:cubicBezTo>
                  <a:lnTo>
                    <a:pt x="733806" y="4830191"/>
                  </a:lnTo>
                  <a:cubicBezTo>
                    <a:pt x="328549" y="4830318"/>
                    <a:pt x="0" y="4469892"/>
                    <a:pt x="0" y="4025265"/>
                  </a:cubicBezTo>
                  <a:close/>
                </a:path>
              </a:pathLst>
            </a:custGeom>
            <a:blipFill>
              <a:blip r:embed="rId2"/>
              <a:stretch>
                <a:fillRect l="-4178" r="-4179" b="-1"/>
              </a:stretch>
            </a:blipFill>
          </p:spPr>
          <p:txBody>
            <a:bodyPr/>
            <a:lstStyle/>
            <a:p>
              <a:endParaRPr lang="en-HK" sz="4200"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25069006" y="4077277"/>
            <a:ext cx="12142583" cy="30838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895"/>
              </a:lnSpc>
            </a:pPr>
            <a:r>
              <a:rPr lang="en-US" sz="4081" b="1" dirty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2) What are export credit agencies looking for?</a:t>
            </a:r>
          </a:p>
          <a:p>
            <a:pPr algn="just">
              <a:lnSpc>
                <a:spcPts val="4895"/>
              </a:lnSpc>
            </a:pPr>
            <a:endParaRPr lang="en-US" sz="4081" b="1" dirty="0">
              <a:solidFill>
                <a:srgbClr val="000000"/>
              </a:solidFill>
              <a:latin typeface="Calibri (MS) Bold"/>
              <a:ea typeface="Calibri (MS) Bold"/>
              <a:cs typeface="Calibri (MS) Bold"/>
              <a:sym typeface="Calibri (MS) Bold"/>
            </a:endParaRPr>
          </a:p>
          <a:p>
            <a:pPr algn="just">
              <a:lnSpc>
                <a:spcPts val="4758"/>
              </a:lnSpc>
            </a:pPr>
            <a:r>
              <a:rPr lang="en-US" sz="3967" b="1" dirty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Eligible export content &amp; policy fit. </a:t>
            </a:r>
            <a:r>
              <a:rPr lang="en-US" sz="3967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EXIM’s mission ties to U.S. jobs; transactions must meet U.S. content rules (with specific thresholds by program) and policy limits.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5069006" y="8288032"/>
            <a:ext cx="14047583" cy="36865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95"/>
              </a:lnSpc>
            </a:pPr>
            <a:r>
              <a:rPr lang="en-US" sz="4081" b="1" dirty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3) Is it worth the effort?</a:t>
            </a:r>
          </a:p>
          <a:p>
            <a:pPr>
              <a:lnSpc>
                <a:spcPts val="4758"/>
              </a:lnSpc>
            </a:pPr>
            <a:endParaRPr lang="en-US" sz="4081" b="1" dirty="0">
              <a:solidFill>
                <a:srgbClr val="000000"/>
              </a:solidFill>
              <a:latin typeface="Calibri (MS) Bold"/>
              <a:ea typeface="Calibri (MS) Bold"/>
              <a:cs typeface="Calibri (MS) Bold"/>
              <a:sym typeface="Calibri (MS) Bold"/>
            </a:endParaRPr>
          </a:p>
          <a:p>
            <a:pPr>
              <a:lnSpc>
                <a:spcPts val="4758"/>
              </a:lnSpc>
            </a:pPr>
            <a:r>
              <a:rPr lang="en-US" sz="3967" b="1" dirty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Yes, when you need cross-border depth, tenor, and resilience. </a:t>
            </a:r>
            <a:r>
              <a:rPr lang="en-US" sz="3967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ECA support shines for emerging-market operators, cross-border borrowers, or when local bank liquidity is tight - and recent US EXIM activity in SE Asia underscores ongoing support for aircraft exports.</a:t>
            </a: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320506" y="-988615"/>
            <a:ext cx="32029400" cy="3901677"/>
            <a:chOff x="0" y="-359455"/>
            <a:chExt cx="18302514" cy="222953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004800" cy="1870075"/>
            </a:xfrm>
            <a:custGeom>
              <a:avLst/>
              <a:gdLst/>
              <a:ahLst/>
              <a:cxnLst/>
              <a:rect l="l" t="t" r="r" b="b"/>
              <a:pathLst>
                <a:path w="13004800" h="1870075">
                  <a:moveTo>
                    <a:pt x="0" y="0"/>
                  </a:moveTo>
                  <a:lnTo>
                    <a:pt x="13004800" y="0"/>
                  </a:lnTo>
                  <a:lnTo>
                    <a:pt x="13004800" y="1870075"/>
                  </a:lnTo>
                  <a:lnTo>
                    <a:pt x="0" y="187007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HK" sz="4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59455"/>
              <a:ext cx="18302514" cy="201295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12096"/>
                </a:lnSpc>
              </a:pPr>
              <a:r>
                <a:rPr lang="en-US" sz="8400" b="1" dirty="0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Summary Table for Export Credit for Business Jets &amp; Helicopters</a:t>
              </a:r>
            </a:p>
          </p:txBody>
        </p:sp>
      </p:grpSp>
      <p:graphicFrame>
        <p:nvGraphicFramePr>
          <p:cNvPr id="5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4861225"/>
              </p:ext>
            </p:extLst>
          </p:nvPr>
        </p:nvGraphicFramePr>
        <p:xfrm>
          <a:off x="837406" y="1905000"/>
          <a:ext cx="41376600" cy="10554881"/>
        </p:xfrm>
        <a:graphic>
          <a:graphicData uri="http://schemas.openxmlformats.org/drawingml/2006/table">
            <a:tbl>
              <a:tblPr/>
              <a:tblGrid>
                <a:gridCol w="44359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9406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13945">
                <a:tc>
                  <a:txBody>
                    <a:bodyPr/>
                    <a:lstStyle/>
                    <a:p>
                      <a:pPr algn="l">
                        <a:lnSpc>
                          <a:spcPts val="2304"/>
                        </a:lnSpc>
                        <a:defRPr/>
                      </a:pPr>
                      <a:r>
                        <a:rPr lang="en-US" sz="4200" b="1" dirty="0">
                          <a:solidFill>
                            <a:srgbClr val="FFFFFF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Feature</a:t>
                      </a:r>
                      <a:endParaRPr lang="en-US" sz="2600" dirty="0"/>
                    </a:p>
                  </a:txBody>
                  <a:tcPr marL="213360" marR="213360" marT="213360" marB="21336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5DC5E6">
                            <a:alpha val="100000"/>
                          </a:srgbClr>
                        </a:gs>
                        <a:gs pos="100000">
                          <a:srgbClr val="006AAD">
                            <a:alpha val="100000"/>
                          </a:srgbClr>
                        </a:gs>
                      </a:gsLst>
                      <a:lin ang="0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304"/>
                        </a:lnSpc>
                        <a:defRPr/>
                      </a:pPr>
                      <a:r>
                        <a:rPr lang="en-US" sz="4200" b="1" dirty="0">
                          <a:solidFill>
                            <a:srgbClr val="FFFFFF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Assessment for Business Jets &amp; Helicopters</a:t>
                      </a:r>
                      <a:endParaRPr lang="en-US" sz="2600" dirty="0"/>
                    </a:p>
                  </a:txBody>
                  <a:tcPr marL="213360" marR="213360" marT="213360" marB="21336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5DC5E6">
                            <a:alpha val="100000"/>
                          </a:srgbClr>
                        </a:gs>
                        <a:gs pos="100000">
                          <a:srgbClr val="006AAD">
                            <a:alpha val="100000"/>
                          </a:srgbClr>
                        </a:gs>
                      </a:gsLst>
                      <a:lin ang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3825">
                <a:tc>
                  <a:txBody>
                    <a:bodyPr/>
                    <a:lstStyle/>
                    <a:p>
                      <a:pPr algn="l">
                        <a:lnSpc>
                          <a:spcPts val="1917"/>
                        </a:lnSpc>
                        <a:defRPr/>
                      </a:pPr>
                      <a:r>
                        <a:rPr lang="en-US" sz="420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Cheapest?</a:t>
                      </a:r>
                      <a:endParaRPr lang="en-US" sz="2600"/>
                    </a:p>
                  </a:txBody>
                  <a:tcPr marL="213360" marR="213360" marT="213360" marB="21336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17"/>
                        </a:lnSpc>
                        <a:defRPr/>
                      </a:pPr>
                      <a:r>
                        <a:rPr lang="en-US" sz="4200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Among the lowest for emerging markets</a:t>
                      </a:r>
                      <a:endParaRPr lang="en-US" sz="2600" dirty="0"/>
                    </a:p>
                  </a:txBody>
                  <a:tcPr marL="213360" marR="213360" marT="213360" marB="21336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3421">
                <a:tc>
                  <a:txBody>
                    <a:bodyPr/>
                    <a:lstStyle/>
                    <a:p>
                      <a:pPr algn="l">
                        <a:lnSpc>
                          <a:spcPts val="1917"/>
                        </a:lnSpc>
                        <a:defRPr/>
                      </a:pPr>
                      <a:r>
                        <a:rPr lang="en-US" sz="420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Requirements</a:t>
                      </a:r>
                      <a:endParaRPr lang="en-US" sz="2600"/>
                    </a:p>
                  </a:txBody>
                  <a:tcPr marL="213360" marR="213360" marT="213360" marB="21336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17"/>
                        </a:lnSpc>
                        <a:defRPr/>
                      </a:pPr>
                      <a:r>
                        <a:rPr lang="en-US" sz="4200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3 Y of audited financials, must be an operating company not an individual or pure holding co; extensive credit / risk review </a:t>
                      </a:r>
                      <a:endParaRPr lang="en-US" sz="2600" dirty="0"/>
                    </a:p>
                  </a:txBody>
                  <a:tcPr marL="213360" marR="213360" marT="213360" marB="21336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3421">
                <a:tc>
                  <a:txBody>
                    <a:bodyPr/>
                    <a:lstStyle/>
                    <a:p>
                      <a:pPr algn="l">
                        <a:lnSpc>
                          <a:spcPts val="1917"/>
                        </a:lnSpc>
                        <a:defRPr/>
                      </a:pPr>
                      <a:r>
                        <a:rPr lang="en-US" sz="420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Processing time</a:t>
                      </a:r>
                      <a:endParaRPr lang="en-US" sz="2600"/>
                    </a:p>
                  </a:txBody>
                  <a:tcPr marL="213360" marR="213360" marT="213360" marB="21336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17"/>
                        </a:lnSpc>
                        <a:defRPr/>
                      </a:pPr>
                      <a:r>
                        <a:rPr lang="en-US" sz="4200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4-6 months, engage us early – depending on aircraft type and whether it is a loan or finance lease structure</a:t>
                      </a:r>
                      <a:endParaRPr lang="en-US" sz="2600" dirty="0"/>
                    </a:p>
                  </a:txBody>
                  <a:tcPr marL="213360" marR="213360" marT="213360" marB="21336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56656">
                <a:tc>
                  <a:txBody>
                    <a:bodyPr/>
                    <a:lstStyle/>
                    <a:p>
                      <a:pPr algn="l">
                        <a:lnSpc>
                          <a:spcPts val="1917"/>
                        </a:lnSpc>
                        <a:defRPr/>
                      </a:pPr>
                      <a:r>
                        <a:rPr lang="en-US" sz="420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Best suited for</a:t>
                      </a:r>
                      <a:endParaRPr lang="en-US" sz="2600"/>
                    </a:p>
                  </a:txBody>
                  <a:tcPr marL="213360" marR="213360" marT="213360" marB="21336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17"/>
                        </a:lnSpc>
                        <a:defRPr/>
                      </a:pPr>
                      <a:r>
                        <a:rPr lang="en-US" sz="4200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Corporate buyers in challenging jurisdictions, who can’t access bank finance or corporate buyer who wants to diversify borrowing base</a:t>
                      </a:r>
                      <a:endParaRPr lang="en-US" sz="2600" dirty="0"/>
                    </a:p>
                  </a:txBody>
                  <a:tcPr marL="213360" marR="213360" marT="213360" marB="21336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43421">
                <a:tc>
                  <a:txBody>
                    <a:bodyPr/>
                    <a:lstStyle/>
                    <a:p>
                      <a:pPr algn="l">
                        <a:lnSpc>
                          <a:spcPts val="1917"/>
                        </a:lnSpc>
                        <a:defRPr/>
                      </a:pPr>
                      <a:r>
                        <a:rPr lang="en-US" sz="4200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Documentation</a:t>
                      </a:r>
                      <a:endParaRPr lang="en-US" sz="2600" dirty="0"/>
                    </a:p>
                  </a:txBody>
                  <a:tcPr marL="213360" marR="213360" marT="213360" marB="21336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17"/>
                        </a:lnSpc>
                        <a:defRPr/>
                      </a:pPr>
                      <a:r>
                        <a:rPr lang="en-US" sz="4200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Heavy documentation – therefore, work with experienced legal counsels; process heavy but reliable </a:t>
                      </a:r>
                      <a:endParaRPr lang="en-US" sz="2600" dirty="0"/>
                    </a:p>
                  </a:txBody>
                  <a:tcPr marL="213360" marR="213360" marT="213360" marB="21336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67178">
                <a:tc>
                  <a:txBody>
                    <a:bodyPr/>
                    <a:lstStyle/>
                    <a:p>
                      <a:pPr algn="l">
                        <a:lnSpc>
                          <a:spcPts val="1917"/>
                        </a:lnSpc>
                        <a:defRPr/>
                      </a:pPr>
                      <a:r>
                        <a:rPr lang="en-US" sz="4200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Structure </a:t>
                      </a:r>
                      <a:endParaRPr lang="en-US" sz="2600" dirty="0"/>
                    </a:p>
                  </a:txBody>
                  <a:tcPr marL="213360" marR="213360" marT="213360" marB="21336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17"/>
                        </a:lnSpc>
                        <a:defRPr/>
                      </a:pPr>
                      <a:r>
                        <a:rPr lang="en-US" sz="4200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Usually, SPV structure (finance lease) – SPV acts as the owner, borrower and lessor</a:t>
                      </a:r>
                      <a:endParaRPr lang="en-US" sz="2600" dirty="0"/>
                    </a:p>
                  </a:txBody>
                  <a:tcPr marL="213360" marR="213360" marT="213360" marB="21336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73014">
                <a:tc>
                  <a:txBody>
                    <a:bodyPr/>
                    <a:lstStyle/>
                    <a:p>
                      <a:pPr algn="l">
                        <a:lnSpc>
                          <a:spcPts val="1917"/>
                        </a:lnSpc>
                        <a:defRPr/>
                      </a:pPr>
                      <a:r>
                        <a:rPr lang="en-US" sz="4200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When worth it?</a:t>
                      </a:r>
                      <a:endParaRPr lang="en-US" sz="2600" dirty="0"/>
                    </a:p>
                  </a:txBody>
                  <a:tcPr marL="213360" marR="213360" marT="213360" marB="21336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defRPr/>
                      </a:pPr>
                      <a:r>
                        <a:rPr lang="en-US" sz="4200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The value is clearest a) when private sector options are insufficient, expensive or unwilling to lend; b) when private liquidity fades, ECAs step in to act as stabilizing</a:t>
                      </a:r>
                    </a:p>
                    <a:p>
                      <a:pPr algn="l">
                        <a:lnSpc>
                          <a:spcPct val="100000"/>
                        </a:lnSpc>
                        <a:defRPr/>
                      </a:pPr>
                      <a:r>
                        <a:rPr lang="en-US" sz="4200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 agents and promote global economic stability</a:t>
                      </a:r>
                      <a:endParaRPr lang="en-US" sz="2600" dirty="0"/>
                    </a:p>
                  </a:txBody>
                  <a:tcPr marL="213360" marR="213360" marT="213360" marB="21336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BE8EF6-8E4C-365A-AB14-D51BFEE43B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015A71DB-FDD6-AA94-FB23-CD4A38EC0CD3}"/>
              </a:ext>
            </a:extLst>
          </p:cNvPr>
          <p:cNvGrpSpPr/>
          <p:nvPr/>
        </p:nvGrpSpPr>
        <p:grpSpPr>
          <a:xfrm>
            <a:off x="10790197" y="13483167"/>
            <a:ext cx="21078647" cy="14817"/>
            <a:chOff x="0" y="0"/>
            <a:chExt cx="12044941" cy="8467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66037951-E91D-C8E7-E7F6-98D376A72A69}"/>
                </a:ext>
              </a:extLst>
            </p:cNvPr>
            <p:cNvSpPr/>
            <p:nvPr/>
          </p:nvSpPr>
          <p:spPr>
            <a:xfrm>
              <a:off x="4191" y="0"/>
              <a:ext cx="12036552" cy="8509"/>
            </a:xfrm>
            <a:custGeom>
              <a:avLst/>
              <a:gdLst/>
              <a:ahLst/>
              <a:cxnLst/>
              <a:rect l="l" t="t" r="r" b="b"/>
              <a:pathLst>
                <a:path w="12036552" h="8509">
                  <a:moveTo>
                    <a:pt x="0" y="0"/>
                  </a:moveTo>
                  <a:lnTo>
                    <a:pt x="12036552" y="0"/>
                  </a:lnTo>
                  <a:lnTo>
                    <a:pt x="12036552" y="8509"/>
                  </a:lnTo>
                  <a:lnTo>
                    <a:pt x="0" y="8509"/>
                  </a:lnTo>
                  <a:close/>
                </a:path>
              </a:pathLst>
            </a:custGeom>
            <a:solidFill>
              <a:srgbClr val="929292"/>
            </a:solidFill>
          </p:spPr>
          <p:txBody>
            <a:bodyPr/>
            <a:lstStyle/>
            <a:p>
              <a:endParaRPr lang="en-HK" sz="4200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6893247A-AE06-E451-8FC3-156D8BA1009D}"/>
              </a:ext>
            </a:extLst>
          </p:cNvPr>
          <p:cNvGrpSpPr/>
          <p:nvPr/>
        </p:nvGrpSpPr>
        <p:grpSpPr>
          <a:xfrm>
            <a:off x="10702209" y="13389989"/>
            <a:ext cx="2569324" cy="747780"/>
            <a:chOff x="0" y="0"/>
            <a:chExt cx="1468185" cy="427303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D6AED162-872C-7AAF-B5E0-6DE39E91E40B}"/>
                </a:ext>
              </a:extLst>
            </p:cNvPr>
            <p:cNvSpPr/>
            <p:nvPr/>
          </p:nvSpPr>
          <p:spPr>
            <a:xfrm>
              <a:off x="0" y="0"/>
              <a:ext cx="1468185" cy="427303"/>
            </a:xfrm>
            <a:custGeom>
              <a:avLst/>
              <a:gdLst/>
              <a:ahLst/>
              <a:cxnLst/>
              <a:rect l="l" t="t" r="r" b="b"/>
              <a:pathLst>
                <a:path w="1468185" h="427303">
                  <a:moveTo>
                    <a:pt x="0" y="0"/>
                  </a:moveTo>
                  <a:lnTo>
                    <a:pt x="1468185" y="0"/>
                  </a:lnTo>
                  <a:lnTo>
                    <a:pt x="1468185" y="427303"/>
                  </a:lnTo>
                  <a:lnTo>
                    <a:pt x="0" y="42730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HK" sz="4200"/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E39278E9-1B6A-150D-2F62-D87DF0BA5C55}"/>
                </a:ext>
              </a:extLst>
            </p:cNvPr>
            <p:cNvSpPr txBox="1"/>
            <p:nvPr/>
          </p:nvSpPr>
          <p:spPr>
            <a:xfrm>
              <a:off x="0" y="-9525"/>
              <a:ext cx="1468185" cy="436828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>
                <a:lnSpc>
                  <a:spcPts val="3358"/>
                </a:lnSpc>
              </a:pPr>
              <a:r>
                <a:rPr lang="en-US" sz="2800">
                  <a:solidFill>
                    <a:srgbClr val="A7A7A7"/>
                  </a:solidFill>
                  <a:latin typeface="Georgia Pro"/>
                  <a:ea typeface="Georgia Pro"/>
                  <a:cs typeface="Georgia Pro"/>
                  <a:sym typeface="Georgia Pro"/>
                </a:rPr>
                <a:t>AIR</a:t>
              </a:r>
              <a:r>
                <a:rPr lang="en-US" sz="2800">
                  <a:solidFill>
                    <a:srgbClr val="000000"/>
                  </a:solidFill>
                  <a:latin typeface="Georgia Pro"/>
                  <a:ea typeface="Georgia Pro"/>
                  <a:cs typeface="Georgia Pro"/>
                  <a:sym typeface="Georgia Pro"/>
                </a:rPr>
                <a:t>FINANCE</a:t>
              </a:r>
            </a:p>
          </p:txBody>
        </p:sp>
      </p:grpSp>
      <p:grpSp>
        <p:nvGrpSpPr>
          <p:cNvPr id="7" name="Group 7">
            <a:extLst>
              <a:ext uri="{FF2B5EF4-FFF2-40B4-BE49-F238E27FC236}">
                <a16:creationId xmlns:a16="http://schemas.microsoft.com/office/drawing/2014/main" id="{E0F6F4F9-8350-82D6-593C-286A92935A54}"/>
              </a:ext>
            </a:extLst>
          </p:cNvPr>
          <p:cNvGrpSpPr/>
          <p:nvPr/>
        </p:nvGrpSpPr>
        <p:grpSpPr>
          <a:xfrm>
            <a:off x="9100379" y="-1121273"/>
            <a:ext cx="23614030" cy="4409071"/>
            <a:chOff x="-471997" y="0"/>
            <a:chExt cx="13493731" cy="2519469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C8EC8A48-6AFF-0A9D-975E-70C8B89FD4C7}"/>
                </a:ext>
              </a:extLst>
            </p:cNvPr>
            <p:cNvSpPr/>
            <p:nvPr/>
          </p:nvSpPr>
          <p:spPr>
            <a:xfrm>
              <a:off x="0" y="0"/>
              <a:ext cx="13021734" cy="858189"/>
            </a:xfrm>
            <a:custGeom>
              <a:avLst/>
              <a:gdLst/>
              <a:ahLst/>
              <a:cxnLst/>
              <a:rect l="l" t="t" r="r" b="b"/>
              <a:pathLst>
                <a:path w="13021734" h="858189">
                  <a:moveTo>
                    <a:pt x="0" y="0"/>
                  </a:moveTo>
                  <a:lnTo>
                    <a:pt x="13021734" y="0"/>
                  </a:lnTo>
                  <a:lnTo>
                    <a:pt x="13021734" y="858189"/>
                  </a:lnTo>
                  <a:lnTo>
                    <a:pt x="0" y="85818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HK" sz="4200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75D50174-ECF7-BEED-48F0-5F9268F950B0}"/>
                </a:ext>
              </a:extLst>
            </p:cNvPr>
            <p:cNvSpPr txBox="1"/>
            <p:nvPr/>
          </p:nvSpPr>
          <p:spPr>
            <a:xfrm>
              <a:off x="-471997" y="1594605"/>
              <a:ext cx="13021733" cy="924864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10080"/>
                </a:lnSpc>
              </a:pPr>
              <a:r>
                <a:rPr lang="en-US" sz="8400" b="1" dirty="0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Funding Sources Breakdown - 2024 </a:t>
              </a:r>
            </a:p>
            <a:p>
              <a:pPr algn="ctr">
                <a:lnSpc>
                  <a:spcPts val="10080"/>
                </a:lnSpc>
              </a:pPr>
              <a:r>
                <a:rPr lang="en-US" sz="8400" b="1" dirty="0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Approx. 730 “New” Business Jets Sold World </a:t>
              </a:r>
            </a:p>
            <a:p>
              <a:pPr algn="ctr">
                <a:lnSpc>
                  <a:spcPts val="10080"/>
                </a:lnSpc>
              </a:pPr>
              <a:endParaRPr lang="en-US" sz="8400" b="1" dirty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363EE07-6A13-2ECA-2C67-75B36CC70D72}"/>
              </a:ext>
            </a:extLst>
          </p:cNvPr>
          <p:cNvGrpSpPr/>
          <p:nvPr/>
        </p:nvGrpSpPr>
        <p:grpSpPr>
          <a:xfrm>
            <a:off x="8412909" y="3602032"/>
            <a:ext cx="2530313" cy="2429838"/>
            <a:chOff x="0" y="0"/>
            <a:chExt cx="2151380" cy="2151380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AE0CCAE8-C955-41D8-0C20-9F8AE1B2FC5C}"/>
                </a:ext>
              </a:extLst>
            </p:cNvPr>
            <p:cNvSpPr/>
            <p:nvPr/>
          </p:nvSpPr>
          <p:spPr>
            <a:xfrm>
              <a:off x="0" y="0"/>
              <a:ext cx="2151380" cy="2151380"/>
            </a:xfrm>
            <a:custGeom>
              <a:avLst/>
              <a:gdLst/>
              <a:ahLst/>
              <a:cxnLst/>
              <a:rect l="l" t="t" r="r" b="b"/>
              <a:pathLst>
                <a:path w="2151380" h="2151380">
                  <a:moveTo>
                    <a:pt x="0" y="215138"/>
                  </a:moveTo>
                  <a:cubicBezTo>
                    <a:pt x="0" y="96266"/>
                    <a:pt x="96266" y="0"/>
                    <a:pt x="215138" y="0"/>
                  </a:cubicBezTo>
                  <a:lnTo>
                    <a:pt x="1936242" y="0"/>
                  </a:lnTo>
                  <a:cubicBezTo>
                    <a:pt x="2055114" y="0"/>
                    <a:pt x="2151380" y="96266"/>
                    <a:pt x="2151380" y="215138"/>
                  </a:cubicBezTo>
                  <a:lnTo>
                    <a:pt x="2151380" y="1936242"/>
                  </a:lnTo>
                  <a:cubicBezTo>
                    <a:pt x="2151380" y="2055114"/>
                    <a:pt x="2055114" y="2151380"/>
                    <a:pt x="1936242" y="2151380"/>
                  </a:cubicBezTo>
                  <a:lnTo>
                    <a:pt x="215138" y="2151380"/>
                  </a:lnTo>
                  <a:cubicBezTo>
                    <a:pt x="96266" y="2151380"/>
                    <a:pt x="0" y="2055114"/>
                    <a:pt x="0" y="1936242"/>
                  </a:cubicBezTo>
                  <a:close/>
                </a:path>
              </a:pathLst>
            </a:custGeom>
            <a:blipFill>
              <a:blip r:embed="rId2"/>
              <a:stretch>
                <a:fillRect l="-24652" r="-24652"/>
              </a:stretch>
            </a:blipFill>
          </p:spPr>
          <p:txBody>
            <a:bodyPr/>
            <a:lstStyle/>
            <a:p>
              <a:endParaRPr lang="en-HK" sz="4200"/>
            </a:p>
          </p:txBody>
        </p:sp>
      </p:grpSp>
      <p:sp>
        <p:nvSpPr>
          <p:cNvPr id="13" name="Freeform 12">
            <a:extLst>
              <a:ext uri="{FF2B5EF4-FFF2-40B4-BE49-F238E27FC236}">
                <a16:creationId xmlns:a16="http://schemas.microsoft.com/office/drawing/2014/main" id="{B4AE3FE8-6985-986B-229A-26D36E47F220}"/>
              </a:ext>
            </a:extLst>
          </p:cNvPr>
          <p:cNvSpPr/>
          <p:nvPr/>
        </p:nvSpPr>
        <p:spPr>
          <a:xfrm>
            <a:off x="8445295" y="3501604"/>
            <a:ext cx="2545251" cy="2444181"/>
          </a:xfrm>
          <a:custGeom>
            <a:avLst/>
            <a:gdLst/>
            <a:ahLst/>
            <a:cxnLst/>
            <a:rect l="l" t="t" r="r" b="b"/>
            <a:pathLst>
              <a:path w="1386514" h="1386514">
                <a:moveTo>
                  <a:pt x="0" y="0"/>
                </a:moveTo>
                <a:lnTo>
                  <a:pt x="1386514" y="0"/>
                </a:lnTo>
                <a:lnTo>
                  <a:pt x="1386514" y="1386514"/>
                </a:lnTo>
                <a:lnTo>
                  <a:pt x="0" y="13865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HK" sz="420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D8750F1-F043-4D3F-AD3F-749B851AACBB}"/>
              </a:ext>
            </a:extLst>
          </p:cNvPr>
          <p:cNvGrpSpPr/>
          <p:nvPr/>
        </p:nvGrpSpPr>
        <p:grpSpPr>
          <a:xfrm>
            <a:off x="13271533" y="6400800"/>
            <a:ext cx="2530313" cy="2429838"/>
            <a:chOff x="0" y="0"/>
            <a:chExt cx="2151380" cy="2151380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05F84AE5-B403-685D-1018-766DAC0A184F}"/>
                </a:ext>
              </a:extLst>
            </p:cNvPr>
            <p:cNvSpPr/>
            <p:nvPr/>
          </p:nvSpPr>
          <p:spPr>
            <a:xfrm>
              <a:off x="0" y="0"/>
              <a:ext cx="2151380" cy="2151380"/>
            </a:xfrm>
            <a:custGeom>
              <a:avLst/>
              <a:gdLst/>
              <a:ahLst/>
              <a:cxnLst/>
              <a:rect l="l" t="t" r="r" b="b"/>
              <a:pathLst>
                <a:path w="2151380" h="2151380">
                  <a:moveTo>
                    <a:pt x="0" y="215138"/>
                  </a:moveTo>
                  <a:cubicBezTo>
                    <a:pt x="0" y="96266"/>
                    <a:pt x="96266" y="0"/>
                    <a:pt x="215138" y="0"/>
                  </a:cubicBezTo>
                  <a:lnTo>
                    <a:pt x="1936242" y="0"/>
                  </a:lnTo>
                  <a:cubicBezTo>
                    <a:pt x="2055114" y="0"/>
                    <a:pt x="2151380" y="96266"/>
                    <a:pt x="2151380" y="215138"/>
                  </a:cubicBezTo>
                  <a:lnTo>
                    <a:pt x="2151380" y="1936242"/>
                  </a:lnTo>
                  <a:cubicBezTo>
                    <a:pt x="2151380" y="2055114"/>
                    <a:pt x="2055114" y="2151380"/>
                    <a:pt x="1936242" y="2151380"/>
                  </a:cubicBezTo>
                  <a:lnTo>
                    <a:pt x="215138" y="2151380"/>
                  </a:lnTo>
                  <a:cubicBezTo>
                    <a:pt x="96266" y="2151380"/>
                    <a:pt x="0" y="2055114"/>
                    <a:pt x="0" y="1936242"/>
                  </a:cubicBezTo>
                  <a:close/>
                </a:path>
              </a:pathLst>
            </a:custGeom>
            <a:blipFill>
              <a:blip r:embed="rId5"/>
              <a:stretch>
                <a:fillRect l="-11214" r="-11214"/>
              </a:stretch>
            </a:blipFill>
          </p:spPr>
          <p:txBody>
            <a:bodyPr/>
            <a:lstStyle/>
            <a:p>
              <a:endParaRPr lang="en-HK" sz="4200"/>
            </a:p>
          </p:txBody>
        </p:sp>
      </p:grpSp>
      <p:sp>
        <p:nvSpPr>
          <p:cNvPr id="18" name="Freeform 17">
            <a:extLst>
              <a:ext uri="{FF2B5EF4-FFF2-40B4-BE49-F238E27FC236}">
                <a16:creationId xmlns:a16="http://schemas.microsoft.com/office/drawing/2014/main" id="{FD3A100C-AB60-9B3D-2146-15BA049F60EC}"/>
              </a:ext>
            </a:extLst>
          </p:cNvPr>
          <p:cNvSpPr/>
          <p:nvPr/>
        </p:nvSpPr>
        <p:spPr>
          <a:xfrm>
            <a:off x="13287563" y="6327274"/>
            <a:ext cx="2545251" cy="2444181"/>
          </a:xfrm>
          <a:custGeom>
            <a:avLst/>
            <a:gdLst/>
            <a:ahLst/>
            <a:cxnLst/>
            <a:rect l="l" t="t" r="r" b="b"/>
            <a:pathLst>
              <a:path w="1386514" h="1386514">
                <a:moveTo>
                  <a:pt x="0" y="0"/>
                </a:moveTo>
                <a:lnTo>
                  <a:pt x="1386514" y="0"/>
                </a:lnTo>
                <a:lnTo>
                  <a:pt x="1386514" y="1386514"/>
                </a:lnTo>
                <a:lnTo>
                  <a:pt x="0" y="13865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HK" sz="420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F520D24-9833-11A6-AF85-A53FE48AC720}"/>
              </a:ext>
            </a:extLst>
          </p:cNvPr>
          <p:cNvGrpSpPr/>
          <p:nvPr/>
        </p:nvGrpSpPr>
        <p:grpSpPr>
          <a:xfrm>
            <a:off x="1127180" y="2968034"/>
            <a:ext cx="4167228" cy="6041969"/>
            <a:chOff x="0" y="0"/>
            <a:chExt cx="2151380" cy="2151380"/>
          </a:xfrm>
        </p:grpSpPr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29B67311-D2E5-FFF8-6D54-373608B7148B}"/>
                </a:ext>
              </a:extLst>
            </p:cNvPr>
            <p:cNvSpPr/>
            <p:nvPr/>
          </p:nvSpPr>
          <p:spPr>
            <a:xfrm>
              <a:off x="0" y="0"/>
              <a:ext cx="2151380" cy="2151380"/>
            </a:xfrm>
            <a:custGeom>
              <a:avLst/>
              <a:gdLst/>
              <a:ahLst/>
              <a:cxnLst/>
              <a:rect l="l" t="t" r="r" b="b"/>
              <a:pathLst>
                <a:path w="2151380" h="2151380">
                  <a:moveTo>
                    <a:pt x="0" y="215138"/>
                  </a:moveTo>
                  <a:cubicBezTo>
                    <a:pt x="0" y="96266"/>
                    <a:pt x="96266" y="0"/>
                    <a:pt x="215138" y="0"/>
                  </a:cubicBezTo>
                  <a:lnTo>
                    <a:pt x="1936242" y="0"/>
                  </a:lnTo>
                  <a:cubicBezTo>
                    <a:pt x="2055114" y="0"/>
                    <a:pt x="2151380" y="96266"/>
                    <a:pt x="2151380" y="215138"/>
                  </a:cubicBezTo>
                  <a:lnTo>
                    <a:pt x="2151380" y="1936242"/>
                  </a:lnTo>
                  <a:cubicBezTo>
                    <a:pt x="2151380" y="2055114"/>
                    <a:pt x="2055114" y="2151380"/>
                    <a:pt x="1936242" y="2151380"/>
                  </a:cubicBezTo>
                  <a:lnTo>
                    <a:pt x="215138" y="2151380"/>
                  </a:lnTo>
                  <a:cubicBezTo>
                    <a:pt x="96266" y="2151380"/>
                    <a:pt x="0" y="2055114"/>
                    <a:pt x="0" y="1936242"/>
                  </a:cubicBezTo>
                  <a:close/>
                </a:path>
              </a:pathLst>
            </a:custGeom>
            <a:blipFill>
              <a:blip r:embed="rId6"/>
              <a:stretch>
                <a:fillRect l="-3004" r="-3004"/>
              </a:stretch>
            </a:blipFill>
          </p:spPr>
          <p:txBody>
            <a:bodyPr/>
            <a:lstStyle/>
            <a:p>
              <a:endParaRPr lang="en-HK" sz="4200" dirty="0"/>
            </a:p>
          </p:txBody>
        </p:sp>
      </p:grpSp>
      <p:sp>
        <p:nvSpPr>
          <p:cNvPr id="23" name="Freeform 22">
            <a:extLst>
              <a:ext uri="{FF2B5EF4-FFF2-40B4-BE49-F238E27FC236}">
                <a16:creationId xmlns:a16="http://schemas.microsoft.com/office/drawing/2014/main" id="{D6C6BE28-6764-36B1-3719-370185895881}"/>
              </a:ext>
            </a:extLst>
          </p:cNvPr>
          <p:cNvSpPr/>
          <p:nvPr/>
        </p:nvSpPr>
        <p:spPr>
          <a:xfrm>
            <a:off x="1159608" y="2973253"/>
            <a:ext cx="4191830" cy="6077634"/>
          </a:xfrm>
          <a:custGeom>
            <a:avLst/>
            <a:gdLst/>
            <a:ahLst/>
            <a:cxnLst/>
            <a:rect l="l" t="t" r="r" b="b"/>
            <a:pathLst>
              <a:path w="1386514" h="1386514">
                <a:moveTo>
                  <a:pt x="0" y="0"/>
                </a:moveTo>
                <a:lnTo>
                  <a:pt x="1386514" y="0"/>
                </a:lnTo>
                <a:lnTo>
                  <a:pt x="1386514" y="1386514"/>
                </a:lnTo>
                <a:lnTo>
                  <a:pt x="0" y="13865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HK" sz="4200"/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34D53923-318B-BA77-CB56-DD7A7592748F}"/>
              </a:ext>
            </a:extLst>
          </p:cNvPr>
          <p:cNvSpPr/>
          <p:nvPr/>
        </p:nvSpPr>
        <p:spPr>
          <a:xfrm>
            <a:off x="8433108" y="7041924"/>
            <a:ext cx="2545251" cy="2444181"/>
          </a:xfrm>
          <a:custGeom>
            <a:avLst/>
            <a:gdLst/>
            <a:ahLst/>
            <a:cxnLst/>
            <a:rect l="l" t="t" r="r" b="b"/>
            <a:pathLst>
              <a:path w="1386514" h="1386514">
                <a:moveTo>
                  <a:pt x="0" y="0"/>
                </a:moveTo>
                <a:lnTo>
                  <a:pt x="1386514" y="0"/>
                </a:lnTo>
                <a:lnTo>
                  <a:pt x="1386514" y="1386514"/>
                </a:lnTo>
                <a:lnTo>
                  <a:pt x="0" y="13865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HK" sz="4200"/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02B253C9-43B9-0A15-DF30-3581318D52B7}"/>
              </a:ext>
            </a:extLst>
          </p:cNvPr>
          <p:cNvSpPr/>
          <p:nvPr/>
        </p:nvSpPr>
        <p:spPr>
          <a:xfrm>
            <a:off x="1127180" y="1378286"/>
            <a:ext cx="4315138" cy="1589748"/>
          </a:xfrm>
          <a:custGeom>
            <a:avLst/>
            <a:gdLst/>
            <a:ahLst/>
            <a:cxnLst/>
            <a:rect l="l" t="t" r="r" b="b"/>
            <a:pathLst>
              <a:path w="1427300" h="301309">
                <a:moveTo>
                  <a:pt x="0" y="0"/>
                </a:moveTo>
                <a:lnTo>
                  <a:pt x="1427300" y="0"/>
                </a:lnTo>
                <a:lnTo>
                  <a:pt x="1427300" y="301309"/>
                </a:lnTo>
                <a:lnTo>
                  <a:pt x="0" y="30130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HK" sz="4200" dirty="0"/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B42D2364-EFF1-EDC6-B2A0-945F51EFAF8E}"/>
              </a:ext>
            </a:extLst>
          </p:cNvPr>
          <p:cNvSpPr/>
          <p:nvPr/>
        </p:nvSpPr>
        <p:spPr>
          <a:xfrm>
            <a:off x="13177376" y="9167093"/>
            <a:ext cx="2624470" cy="639333"/>
          </a:xfrm>
          <a:custGeom>
            <a:avLst/>
            <a:gdLst/>
            <a:ahLst/>
            <a:cxnLst/>
            <a:rect l="l" t="t" r="r" b="b"/>
            <a:pathLst>
              <a:path w="1429669" h="342729">
                <a:moveTo>
                  <a:pt x="0" y="0"/>
                </a:moveTo>
                <a:lnTo>
                  <a:pt x="1429669" y="0"/>
                </a:lnTo>
                <a:lnTo>
                  <a:pt x="1429669" y="342730"/>
                </a:lnTo>
                <a:lnTo>
                  <a:pt x="0" y="34273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HK" sz="4200"/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E6CD2CC2-1FBB-991E-4289-40A994E3B785}"/>
              </a:ext>
            </a:extLst>
          </p:cNvPr>
          <p:cNvSpPr/>
          <p:nvPr/>
        </p:nvSpPr>
        <p:spPr>
          <a:xfrm>
            <a:off x="1127180" y="9117753"/>
            <a:ext cx="4431192" cy="2919249"/>
          </a:xfrm>
          <a:custGeom>
            <a:avLst/>
            <a:gdLst/>
            <a:ahLst/>
            <a:cxnLst/>
            <a:rect l="l" t="t" r="r" b="b"/>
            <a:pathLst>
              <a:path w="1465687" h="665979">
                <a:moveTo>
                  <a:pt x="0" y="0"/>
                </a:moveTo>
                <a:lnTo>
                  <a:pt x="1465687" y="0"/>
                </a:lnTo>
                <a:lnTo>
                  <a:pt x="1465687" y="665979"/>
                </a:lnTo>
                <a:lnTo>
                  <a:pt x="0" y="66597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HK" sz="4200"/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8FA9BB35-2B1C-3D33-11ED-6156C4955B38}"/>
              </a:ext>
            </a:extLst>
          </p:cNvPr>
          <p:cNvSpPr/>
          <p:nvPr/>
        </p:nvSpPr>
        <p:spPr>
          <a:xfrm>
            <a:off x="8386381" y="10376462"/>
            <a:ext cx="2534079" cy="1199961"/>
          </a:xfrm>
          <a:custGeom>
            <a:avLst/>
            <a:gdLst/>
            <a:ahLst/>
            <a:cxnLst/>
            <a:rect l="l" t="t" r="r" b="b"/>
            <a:pathLst>
              <a:path w="1380428" h="612135">
                <a:moveTo>
                  <a:pt x="0" y="0"/>
                </a:moveTo>
                <a:lnTo>
                  <a:pt x="1380427" y="0"/>
                </a:lnTo>
                <a:lnTo>
                  <a:pt x="1380427" y="612135"/>
                </a:lnTo>
                <a:lnTo>
                  <a:pt x="0" y="61213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HK" sz="4200"/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7F14A9F7-C3B8-33DF-4D41-654A33757371}"/>
              </a:ext>
            </a:extLst>
          </p:cNvPr>
          <p:cNvSpPr/>
          <p:nvPr/>
        </p:nvSpPr>
        <p:spPr>
          <a:xfrm>
            <a:off x="8492029" y="7691967"/>
            <a:ext cx="2430304" cy="1384721"/>
          </a:xfrm>
          <a:custGeom>
            <a:avLst/>
            <a:gdLst/>
            <a:ahLst/>
            <a:cxnLst/>
            <a:rect l="l" t="t" r="r" b="b"/>
            <a:pathLst>
              <a:path w="1323898" h="785513">
                <a:moveTo>
                  <a:pt x="0" y="0"/>
                </a:moveTo>
                <a:lnTo>
                  <a:pt x="1323898" y="0"/>
                </a:lnTo>
                <a:lnTo>
                  <a:pt x="1323898" y="785512"/>
                </a:lnTo>
                <a:lnTo>
                  <a:pt x="0" y="785512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en-HK" sz="420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2EB03AC-44F9-F2E8-6827-160221A264AF}"/>
              </a:ext>
            </a:extLst>
          </p:cNvPr>
          <p:cNvSpPr txBox="1"/>
          <p:nvPr/>
        </p:nvSpPr>
        <p:spPr>
          <a:xfrm>
            <a:off x="979270" y="1831079"/>
            <a:ext cx="4315138" cy="68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460"/>
              </a:lnSpc>
            </a:pPr>
            <a:r>
              <a:rPr lang="en-US" sz="4583" b="1" dirty="0">
                <a:solidFill>
                  <a:srgbClr val="1B4171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Cash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C90C99F-0DCD-5A17-085A-A542DFCE7FBB}"/>
              </a:ext>
            </a:extLst>
          </p:cNvPr>
          <p:cNvSpPr txBox="1"/>
          <p:nvPr/>
        </p:nvSpPr>
        <p:spPr>
          <a:xfrm>
            <a:off x="13200623" y="9097806"/>
            <a:ext cx="2624470" cy="68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460"/>
              </a:lnSpc>
            </a:pPr>
            <a:r>
              <a:rPr lang="en-US" sz="4000" b="1" dirty="0">
                <a:solidFill>
                  <a:srgbClr val="1B4171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Bank Debt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99FCB2A-B4E5-EBFB-267A-EAC02964132E}"/>
              </a:ext>
            </a:extLst>
          </p:cNvPr>
          <p:cNvSpPr txBox="1"/>
          <p:nvPr/>
        </p:nvSpPr>
        <p:spPr>
          <a:xfrm>
            <a:off x="2030168" y="9562887"/>
            <a:ext cx="2690590" cy="20005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92"/>
              </a:lnSpc>
            </a:pPr>
            <a:r>
              <a:rPr lang="en-US" sz="3267" b="1" dirty="0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Lessors / Private  Finance Companies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70FE9A0-6F83-F7AD-806E-52A1089EA8F4}"/>
              </a:ext>
            </a:extLst>
          </p:cNvPr>
          <p:cNvSpPr txBox="1"/>
          <p:nvPr/>
        </p:nvSpPr>
        <p:spPr>
          <a:xfrm>
            <a:off x="8375209" y="10335852"/>
            <a:ext cx="2534079" cy="12567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949"/>
              </a:lnSpc>
            </a:pPr>
            <a:r>
              <a:rPr lang="en-US" sz="4156" b="1" dirty="0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Export</a:t>
            </a:r>
          </a:p>
          <a:p>
            <a:pPr algn="ctr">
              <a:lnSpc>
                <a:spcPts val="4949"/>
              </a:lnSpc>
            </a:pPr>
            <a:r>
              <a:rPr lang="en-US" sz="4156" b="1" dirty="0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Credit</a:t>
            </a:r>
          </a:p>
        </p:txBody>
      </p:sp>
      <p:pic>
        <p:nvPicPr>
          <p:cNvPr id="36" name="Picture 4" descr="Financing Breakdown for New Business Jet Deliveries (2024)">
            <a:extLst>
              <a:ext uri="{FF2B5EF4-FFF2-40B4-BE49-F238E27FC236}">
                <a16:creationId xmlns:a16="http://schemas.microsoft.com/office/drawing/2014/main" id="{937192C0-7428-AA29-E35D-465A861EE1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63" r="30086" b="7987"/>
          <a:stretch>
            <a:fillRect/>
          </a:stretch>
        </p:blipFill>
        <p:spPr bwMode="auto">
          <a:xfrm>
            <a:off x="28688423" y="3212910"/>
            <a:ext cx="9156615" cy="8805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Regional Breakdown of ECA-Backed Financing for New Business Jets (Estimated %)">
            <a:extLst>
              <a:ext uri="{FF2B5EF4-FFF2-40B4-BE49-F238E27FC236}">
                <a16:creationId xmlns:a16="http://schemas.microsoft.com/office/drawing/2014/main" id="{89A0B068-56D4-F354-BAA8-5536F9019B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17" r="28419" b="7894"/>
          <a:stretch>
            <a:fillRect/>
          </a:stretch>
        </p:blipFill>
        <p:spPr bwMode="auto">
          <a:xfrm>
            <a:off x="17830006" y="3287798"/>
            <a:ext cx="10235133" cy="88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reeform 36" descr="Regional Breakdown of ECA-Backed Financing for New Business Jets (Estimated %)">
            <a:extLst>
              <a:ext uri="{FF2B5EF4-FFF2-40B4-BE49-F238E27FC236}">
                <a16:creationId xmlns:a16="http://schemas.microsoft.com/office/drawing/2014/main" id="{D45F48DB-CF3C-B99B-12DC-133A4E068452}"/>
              </a:ext>
            </a:extLst>
          </p:cNvPr>
          <p:cNvSpPr/>
          <p:nvPr/>
        </p:nvSpPr>
        <p:spPr>
          <a:xfrm>
            <a:off x="38249979" y="5597189"/>
            <a:ext cx="4173587" cy="2889469"/>
          </a:xfrm>
          <a:custGeom>
            <a:avLst/>
            <a:gdLst/>
            <a:ahLst/>
            <a:cxnLst/>
            <a:rect l="l" t="t" r="r" b="b"/>
            <a:pathLst>
              <a:path w="2528139" h="1709650">
                <a:moveTo>
                  <a:pt x="0" y="0"/>
                </a:moveTo>
                <a:lnTo>
                  <a:pt x="2528139" y="0"/>
                </a:lnTo>
                <a:lnTo>
                  <a:pt x="2528139" y="1709651"/>
                </a:lnTo>
                <a:lnTo>
                  <a:pt x="0" y="1709651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 l="-460692" t="-62683" b="-390064"/>
            </a:stretch>
          </a:blipFill>
        </p:spPr>
        <p:txBody>
          <a:bodyPr/>
          <a:lstStyle/>
          <a:p>
            <a:endParaRPr lang="en-HK" sz="4200" dirty="0"/>
          </a:p>
        </p:txBody>
      </p:sp>
    </p:spTree>
    <p:extLst>
      <p:ext uri="{BB962C8B-B14F-4D97-AF65-F5344CB8AC3E}">
        <p14:creationId xmlns:p14="http://schemas.microsoft.com/office/powerpoint/2010/main" val="2048058630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797530" y="13483167"/>
            <a:ext cx="21063966" cy="14889"/>
            <a:chOff x="0" y="0"/>
            <a:chExt cx="12036552" cy="850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036552" cy="8509"/>
            </a:xfrm>
            <a:custGeom>
              <a:avLst/>
              <a:gdLst/>
              <a:ahLst/>
              <a:cxnLst/>
              <a:rect l="l" t="t" r="r" b="b"/>
              <a:pathLst>
                <a:path w="12036552" h="8509">
                  <a:moveTo>
                    <a:pt x="0" y="0"/>
                  </a:moveTo>
                  <a:lnTo>
                    <a:pt x="12036552" y="0"/>
                  </a:lnTo>
                  <a:lnTo>
                    <a:pt x="12036552" y="8509"/>
                  </a:lnTo>
                  <a:lnTo>
                    <a:pt x="0" y="8509"/>
                  </a:lnTo>
                  <a:close/>
                </a:path>
              </a:pathLst>
            </a:custGeom>
            <a:solidFill>
              <a:srgbClr val="929292"/>
            </a:solidFill>
          </p:spPr>
          <p:txBody>
            <a:bodyPr/>
            <a:lstStyle/>
            <a:p>
              <a:endParaRPr lang="en-HK" sz="4200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380206" y="12020482"/>
            <a:ext cx="12891327" cy="2117287"/>
            <a:chOff x="-5898287" y="-773050"/>
            <a:chExt cx="7366472" cy="120987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468185" cy="436828"/>
            </a:xfrm>
            <a:custGeom>
              <a:avLst/>
              <a:gdLst/>
              <a:ahLst/>
              <a:cxnLst/>
              <a:rect l="l" t="t" r="r" b="b"/>
              <a:pathLst>
                <a:path w="1468185" h="436828">
                  <a:moveTo>
                    <a:pt x="0" y="0"/>
                  </a:moveTo>
                  <a:lnTo>
                    <a:pt x="1468185" y="0"/>
                  </a:lnTo>
                  <a:lnTo>
                    <a:pt x="1468185" y="436828"/>
                  </a:lnTo>
                  <a:lnTo>
                    <a:pt x="0" y="43682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HK" sz="4200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-5898287" y="-773050"/>
              <a:ext cx="1468185" cy="446353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>
                <a:lnSpc>
                  <a:spcPts val="3355"/>
                </a:lnSpc>
              </a:pPr>
              <a:r>
                <a:rPr lang="en-US" sz="2800" dirty="0">
                  <a:solidFill>
                    <a:srgbClr val="A7A7A7"/>
                  </a:solidFill>
                  <a:latin typeface="Georgia Pro"/>
                  <a:ea typeface="Georgia Pro"/>
                  <a:cs typeface="Georgia Pro"/>
                  <a:sym typeface="Georgia Pro"/>
                </a:rPr>
                <a:t>AIR</a:t>
              </a:r>
              <a:r>
                <a:rPr lang="en-US" sz="2800" dirty="0">
                  <a:solidFill>
                    <a:srgbClr val="000000"/>
                  </a:solidFill>
                  <a:latin typeface="Georgia Pro"/>
                  <a:ea typeface="Georgia Pro"/>
                  <a:cs typeface="Georgia Pro"/>
                  <a:sym typeface="Georgia Pro"/>
                </a:rPr>
                <a:t>FINANCE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0133806" y="-1935372"/>
            <a:ext cx="23043017" cy="4237278"/>
            <a:chOff x="0" y="0"/>
            <a:chExt cx="13167438" cy="242130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9963005" cy="1192499"/>
            </a:xfrm>
            <a:custGeom>
              <a:avLst/>
              <a:gdLst/>
              <a:ahLst/>
              <a:cxnLst/>
              <a:rect l="l" t="t" r="r" b="b"/>
              <a:pathLst>
                <a:path w="9963005" h="1192499">
                  <a:moveTo>
                    <a:pt x="0" y="0"/>
                  </a:moveTo>
                  <a:lnTo>
                    <a:pt x="9963005" y="0"/>
                  </a:lnTo>
                  <a:lnTo>
                    <a:pt x="9963005" y="1192499"/>
                  </a:lnTo>
                  <a:lnTo>
                    <a:pt x="0" y="119249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HK" sz="4200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3204433" y="1085928"/>
              <a:ext cx="9963005" cy="1335374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>
                <a:lnSpc>
                  <a:spcPts val="12096"/>
                </a:lnSpc>
              </a:pPr>
              <a:r>
                <a:rPr lang="en-US" sz="8400" b="1" dirty="0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Cases in Point: ASIA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28214304" y="-1844221"/>
            <a:ext cx="14456109" cy="9533189"/>
            <a:chOff x="0" y="0"/>
            <a:chExt cx="7171609" cy="4034031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7171563" cy="4034028"/>
            </a:xfrm>
            <a:custGeom>
              <a:avLst/>
              <a:gdLst/>
              <a:ahLst/>
              <a:cxnLst/>
              <a:rect l="l" t="t" r="r" b="b"/>
              <a:pathLst>
                <a:path w="7171563" h="4034028">
                  <a:moveTo>
                    <a:pt x="0" y="0"/>
                  </a:moveTo>
                  <a:lnTo>
                    <a:pt x="7171563" y="0"/>
                  </a:lnTo>
                  <a:lnTo>
                    <a:pt x="7171563" y="4034028"/>
                  </a:lnTo>
                  <a:lnTo>
                    <a:pt x="0" y="40340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HK" sz="4200"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664868" y="1791899"/>
            <a:ext cx="22203095" cy="17289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998"/>
              </a:lnSpc>
            </a:pPr>
            <a:r>
              <a:rPr lang="en-US" sz="4667" b="1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Local banks have no appetite / country risk </a:t>
            </a:r>
          </a:p>
          <a:p>
            <a:pPr marL="1263537" lvl="2" indent="-421180">
              <a:lnSpc>
                <a:spcPts val="6995"/>
              </a:lnSpc>
            </a:pPr>
            <a:r>
              <a:rPr lang="en-US" sz="4667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→ use ECA financing to have access to long term capital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80206" y="2678580"/>
            <a:ext cx="28697404" cy="28060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6998"/>
              </a:lnSpc>
            </a:pPr>
            <a:endParaRPr sz="4200" dirty="0"/>
          </a:p>
          <a:p>
            <a:pPr algn="just">
              <a:lnSpc>
                <a:spcPts val="7772"/>
              </a:lnSpc>
            </a:pPr>
            <a:r>
              <a:rPr lang="en-US" sz="4664" dirty="0">
                <a:solidFill>
                  <a:srgbClr val="FF0000"/>
                </a:solidFill>
                <a:latin typeface="Calibri (MS)"/>
                <a:ea typeface="Calibri (MS)"/>
                <a:cs typeface="Calibri (MS)"/>
                <a:sym typeface="Calibri (MS)"/>
              </a:rPr>
              <a:t>From previous slide: </a:t>
            </a:r>
            <a:r>
              <a:rPr lang="en-US" sz="4664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ECA share is highest in Asia, due to greater country risk, unrated sponsors, and limited access to local funding, many buyers rely on ECA support for delivery certainty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431272" y="4687419"/>
            <a:ext cx="30754804" cy="75918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645"/>
              </a:lnSpc>
            </a:pPr>
            <a:endParaRPr sz="4200" dirty="0"/>
          </a:p>
          <a:p>
            <a:pPr algn="just">
              <a:lnSpc>
                <a:spcPts val="7775"/>
              </a:lnSpc>
            </a:pPr>
            <a:r>
              <a:rPr lang="en-US" sz="4667" b="1" u="sng" dirty="0">
                <a:solidFill>
                  <a:srgbClr val="FF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Examples</a:t>
            </a:r>
          </a:p>
          <a:p>
            <a:pPr marL="1007510" lvl="1" indent="-503753" algn="just">
              <a:lnSpc>
                <a:spcPts val="5600"/>
              </a:lnSpc>
              <a:buFont typeface="Arial"/>
              <a:buChar char="•"/>
            </a:pPr>
            <a:r>
              <a:rPr lang="en-US" sz="4667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An initial deal for a single large-cabin business jet grew into financing three aircraft for the same client over 3 years, all supported by US Exim Bank guarantees.</a:t>
            </a:r>
          </a:p>
          <a:p>
            <a:pPr marL="1748325" lvl="2" indent="-582775" algn="just">
              <a:lnSpc>
                <a:spcPts val="5600"/>
              </a:lnSpc>
            </a:pPr>
            <a:endParaRPr lang="en-US" sz="4667" dirty="0">
              <a:solidFill>
                <a:srgbClr val="000000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marL="1007510" lvl="1" indent="-503753" algn="just">
              <a:lnSpc>
                <a:spcPts val="5600"/>
              </a:lnSpc>
              <a:buFont typeface="Arial"/>
              <a:buChar char="•"/>
            </a:pPr>
            <a:r>
              <a:rPr lang="en-US" sz="4667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A relationship that began with financing one caravan through US Exim guarantee grew to support the acquisition of seven caravans for a medium-sized operator in Indonesia.</a:t>
            </a:r>
          </a:p>
          <a:p>
            <a:pPr marL="1748325" lvl="2" indent="-582775" algn="just">
              <a:lnSpc>
                <a:spcPts val="5600"/>
              </a:lnSpc>
            </a:pPr>
            <a:endParaRPr lang="en-US" sz="4667" dirty="0">
              <a:solidFill>
                <a:srgbClr val="000000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marL="1007510" lvl="1" indent="-503753" algn="just">
              <a:lnSpc>
                <a:spcPts val="5600"/>
              </a:lnSpc>
              <a:buFont typeface="Arial"/>
              <a:buChar char="•"/>
            </a:pPr>
            <a:r>
              <a:rPr lang="en-US" sz="4667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Mongolia is a notable case where an Airbus helicopter was financed successfully with support from Germany’s export credit agency, Hermes.</a:t>
            </a: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797530" y="13483167"/>
            <a:ext cx="21063966" cy="14889"/>
            <a:chOff x="0" y="0"/>
            <a:chExt cx="12036552" cy="850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036552" cy="8509"/>
            </a:xfrm>
            <a:custGeom>
              <a:avLst/>
              <a:gdLst/>
              <a:ahLst/>
              <a:cxnLst/>
              <a:rect l="l" t="t" r="r" b="b"/>
              <a:pathLst>
                <a:path w="12036552" h="8509">
                  <a:moveTo>
                    <a:pt x="0" y="0"/>
                  </a:moveTo>
                  <a:lnTo>
                    <a:pt x="12036552" y="0"/>
                  </a:lnTo>
                  <a:lnTo>
                    <a:pt x="12036552" y="8509"/>
                  </a:lnTo>
                  <a:lnTo>
                    <a:pt x="0" y="8509"/>
                  </a:lnTo>
                  <a:close/>
                </a:path>
              </a:pathLst>
            </a:custGeom>
            <a:solidFill>
              <a:srgbClr val="929292"/>
            </a:solidFill>
          </p:spPr>
          <p:txBody>
            <a:bodyPr/>
            <a:lstStyle/>
            <a:p>
              <a:endParaRPr lang="en-HK" sz="4200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608807" y="11771893"/>
            <a:ext cx="12662726" cy="2365876"/>
            <a:chOff x="-5767658" y="-915101"/>
            <a:chExt cx="7235843" cy="135192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468185" cy="436828"/>
            </a:xfrm>
            <a:custGeom>
              <a:avLst/>
              <a:gdLst/>
              <a:ahLst/>
              <a:cxnLst/>
              <a:rect l="l" t="t" r="r" b="b"/>
              <a:pathLst>
                <a:path w="1468185" h="436828">
                  <a:moveTo>
                    <a:pt x="0" y="0"/>
                  </a:moveTo>
                  <a:lnTo>
                    <a:pt x="1468185" y="0"/>
                  </a:lnTo>
                  <a:lnTo>
                    <a:pt x="1468185" y="436828"/>
                  </a:lnTo>
                  <a:lnTo>
                    <a:pt x="0" y="43682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HK" sz="4200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-5767658" y="-915101"/>
              <a:ext cx="1468185" cy="446353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>
                <a:lnSpc>
                  <a:spcPts val="3355"/>
                </a:lnSpc>
              </a:pPr>
              <a:r>
                <a:rPr lang="en-US" sz="2800" dirty="0">
                  <a:solidFill>
                    <a:srgbClr val="A7A7A7"/>
                  </a:solidFill>
                  <a:latin typeface="Georgia Pro"/>
                  <a:ea typeface="Georgia Pro"/>
                  <a:cs typeface="Georgia Pro"/>
                  <a:sym typeface="Georgia Pro"/>
                </a:rPr>
                <a:t>AIR</a:t>
              </a:r>
              <a:r>
                <a:rPr lang="en-US" sz="2800" dirty="0">
                  <a:solidFill>
                    <a:srgbClr val="000000"/>
                  </a:solidFill>
                  <a:latin typeface="Georgia Pro"/>
                  <a:ea typeface="Georgia Pro"/>
                  <a:cs typeface="Georgia Pro"/>
                  <a:sym typeface="Georgia Pro"/>
                </a:rPr>
                <a:t>FINANCE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9956006" y="-1620288"/>
            <a:ext cx="22758400" cy="5107842"/>
            <a:chOff x="0" y="0"/>
            <a:chExt cx="13004800" cy="291876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3004800" cy="1257987"/>
            </a:xfrm>
            <a:custGeom>
              <a:avLst/>
              <a:gdLst/>
              <a:ahLst/>
              <a:cxnLst/>
              <a:rect l="l" t="t" r="r" b="b"/>
              <a:pathLst>
                <a:path w="13004800" h="1257987">
                  <a:moveTo>
                    <a:pt x="0" y="0"/>
                  </a:moveTo>
                  <a:lnTo>
                    <a:pt x="13004800" y="0"/>
                  </a:lnTo>
                  <a:lnTo>
                    <a:pt x="13004800" y="1257987"/>
                  </a:lnTo>
                  <a:lnTo>
                    <a:pt x="0" y="125798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HK" sz="4200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3539145" y="1565527"/>
              <a:ext cx="5631543" cy="1353237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10836"/>
                </a:lnSpc>
              </a:pPr>
              <a:r>
                <a:rPr lang="en-US" sz="8400" b="1" dirty="0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Run the ECA Option in Parallel. Deliver on Time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5778276" y="982888"/>
            <a:ext cx="9487473" cy="5345331"/>
            <a:chOff x="0" y="0"/>
            <a:chExt cx="5421413" cy="30544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5421376" cy="3054477"/>
            </a:xfrm>
            <a:custGeom>
              <a:avLst/>
              <a:gdLst/>
              <a:ahLst/>
              <a:cxnLst/>
              <a:rect l="l" t="t" r="r" b="b"/>
              <a:pathLst>
                <a:path w="5421376" h="3054477">
                  <a:moveTo>
                    <a:pt x="246761" y="0"/>
                  </a:moveTo>
                  <a:lnTo>
                    <a:pt x="5174615" y="0"/>
                  </a:lnTo>
                  <a:cubicBezTo>
                    <a:pt x="5310886" y="0"/>
                    <a:pt x="5421376" y="110490"/>
                    <a:pt x="5421376" y="246761"/>
                  </a:cubicBezTo>
                  <a:lnTo>
                    <a:pt x="5421376" y="2807716"/>
                  </a:lnTo>
                  <a:cubicBezTo>
                    <a:pt x="5421376" y="2943987"/>
                    <a:pt x="5310886" y="3054477"/>
                    <a:pt x="5174615" y="3054477"/>
                  </a:cubicBezTo>
                  <a:lnTo>
                    <a:pt x="246761" y="3054477"/>
                  </a:lnTo>
                  <a:cubicBezTo>
                    <a:pt x="110490" y="3054477"/>
                    <a:pt x="0" y="2943987"/>
                    <a:pt x="0" y="2807716"/>
                  </a:cubicBezTo>
                  <a:lnTo>
                    <a:pt x="0" y="246761"/>
                  </a:lnTo>
                  <a:cubicBezTo>
                    <a:pt x="0" y="110490"/>
                    <a:pt x="110490" y="0"/>
                    <a:pt x="246761" y="0"/>
                  </a:cubicBezTo>
                  <a:close/>
                </a:path>
              </a:pathLst>
            </a:custGeom>
            <a:blipFill>
              <a:blip r:embed="rId2"/>
              <a:stretch>
                <a:fillRect t="-14667" b="-14667"/>
              </a:stretch>
            </a:blipFill>
          </p:spPr>
          <p:txBody>
            <a:bodyPr/>
            <a:lstStyle/>
            <a:p>
              <a:endParaRPr lang="en-HK" sz="4200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26517922" y="812389"/>
            <a:ext cx="9487473" cy="5345331"/>
            <a:chOff x="0" y="0"/>
            <a:chExt cx="5421413" cy="30544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5421376" cy="3054477"/>
            </a:xfrm>
            <a:custGeom>
              <a:avLst/>
              <a:gdLst/>
              <a:ahLst/>
              <a:cxnLst/>
              <a:rect l="l" t="t" r="r" b="b"/>
              <a:pathLst>
                <a:path w="5421376" h="3054477">
                  <a:moveTo>
                    <a:pt x="246761" y="0"/>
                  </a:moveTo>
                  <a:lnTo>
                    <a:pt x="5174615" y="0"/>
                  </a:lnTo>
                  <a:cubicBezTo>
                    <a:pt x="5310886" y="0"/>
                    <a:pt x="5421376" y="110490"/>
                    <a:pt x="5421376" y="246761"/>
                  </a:cubicBezTo>
                  <a:lnTo>
                    <a:pt x="5421376" y="2807716"/>
                  </a:lnTo>
                  <a:cubicBezTo>
                    <a:pt x="5421376" y="2943987"/>
                    <a:pt x="5310886" y="3054477"/>
                    <a:pt x="5174615" y="3054477"/>
                  </a:cubicBezTo>
                  <a:lnTo>
                    <a:pt x="246761" y="3054477"/>
                  </a:lnTo>
                  <a:cubicBezTo>
                    <a:pt x="110490" y="3054477"/>
                    <a:pt x="0" y="2943987"/>
                    <a:pt x="0" y="2807716"/>
                  </a:cubicBezTo>
                  <a:lnTo>
                    <a:pt x="0" y="246761"/>
                  </a:lnTo>
                  <a:cubicBezTo>
                    <a:pt x="0" y="110490"/>
                    <a:pt x="110490" y="0"/>
                    <a:pt x="246761" y="0"/>
                  </a:cubicBezTo>
                  <a:close/>
                </a:path>
              </a:pathLst>
            </a:custGeom>
            <a:blipFill>
              <a:blip r:embed="rId2"/>
              <a:stretch>
                <a:fillRect t="-14667" b="-14667"/>
              </a:stretch>
            </a:blipFill>
          </p:spPr>
          <p:txBody>
            <a:bodyPr/>
            <a:lstStyle/>
            <a:p>
              <a:endParaRPr lang="en-HK" sz="4200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5778276" y="7207680"/>
            <a:ext cx="9487473" cy="5345331"/>
            <a:chOff x="0" y="0"/>
            <a:chExt cx="5421413" cy="305447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5421376" cy="3054477"/>
            </a:xfrm>
            <a:custGeom>
              <a:avLst/>
              <a:gdLst/>
              <a:ahLst/>
              <a:cxnLst/>
              <a:rect l="l" t="t" r="r" b="b"/>
              <a:pathLst>
                <a:path w="5421376" h="3054477">
                  <a:moveTo>
                    <a:pt x="246761" y="0"/>
                  </a:moveTo>
                  <a:lnTo>
                    <a:pt x="5174615" y="0"/>
                  </a:lnTo>
                  <a:cubicBezTo>
                    <a:pt x="5310886" y="0"/>
                    <a:pt x="5421376" y="110490"/>
                    <a:pt x="5421376" y="246761"/>
                  </a:cubicBezTo>
                  <a:lnTo>
                    <a:pt x="5421376" y="2807716"/>
                  </a:lnTo>
                  <a:cubicBezTo>
                    <a:pt x="5421376" y="2943987"/>
                    <a:pt x="5310886" y="3054477"/>
                    <a:pt x="5174615" y="3054477"/>
                  </a:cubicBezTo>
                  <a:lnTo>
                    <a:pt x="246761" y="3054477"/>
                  </a:lnTo>
                  <a:cubicBezTo>
                    <a:pt x="110490" y="3054477"/>
                    <a:pt x="0" y="2943987"/>
                    <a:pt x="0" y="2807716"/>
                  </a:cubicBezTo>
                  <a:lnTo>
                    <a:pt x="0" y="246761"/>
                  </a:lnTo>
                  <a:cubicBezTo>
                    <a:pt x="0" y="110490"/>
                    <a:pt x="110490" y="0"/>
                    <a:pt x="246761" y="0"/>
                  </a:cubicBezTo>
                  <a:close/>
                </a:path>
              </a:pathLst>
            </a:custGeom>
            <a:blipFill>
              <a:blip r:embed="rId2"/>
              <a:stretch>
                <a:fillRect t="-14667" b="-14667"/>
              </a:stretch>
            </a:blipFill>
          </p:spPr>
          <p:txBody>
            <a:bodyPr/>
            <a:lstStyle/>
            <a:p>
              <a:endParaRPr lang="en-HK" sz="4200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26517857" y="6944207"/>
            <a:ext cx="9487473" cy="5345331"/>
            <a:chOff x="0" y="0"/>
            <a:chExt cx="5421413" cy="3054475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5421376" cy="3054477"/>
            </a:xfrm>
            <a:custGeom>
              <a:avLst/>
              <a:gdLst/>
              <a:ahLst/>
              <a:cxnLst/>
              <a:rect l="l" t="t" r="r" b="b"/>
              <a:pathLst>
                <a:path w="5421376" h="3054477">
                  <a:moveTo>
                    <a:pt x="246761" y="0"/>
                  </a:moveTo>
                  <a:lnTo>
                    <a:pt x="5174615" y="0"/>
                  </a:lnTo>
                  <a:cubicBezTo>
                    <a:pt x="5310886" y="0"/>
                    <a:pt x="5421376" y="110490"/>
                    <a:pt x="5421376" y="246761"/>
                  </a:cubicBezTo>
                  <a:lnTo>
                    <a:pt x="5421376" y="2807716"/>
                  </a:lnTo>
                  <a:cubicBezTo>
                    <a:pt x="5421376" y="2943987"/>
                    <a:pt x="5310886" y="3054477"/>
                    <a:pt x="5174615" y="3054477"/>
                  </a:cubicBezTo>
                  <a:lnTo>
                    <a:pt x="246761" y="3054477"/>
                  </a:lnTo>
                  <a:cubicBezTo>
                    <a:pt x="110490" y="3054477"/>
                    <a:pt x="0" y="2943987"/>
                    <a:pt x="0" y="2807716"/>
                  </a:cubicBezTo>
                  <a:lnTo>
                    <a:pt x="0" y="246761"/>
                  </a:lnTo>
                  <a:cubicBezTo>
                    <a:pt x="0" y="110490"/>
                    <a:pt x="110490" y="0"/>
                    <a:pt x="246761" y="0"/>
                  </a:cubicBezTo>
                  <a:close/>
                </a:path>
              </a:pathLst>
            </a:custGeom>
            <a:blipFill>
              <a:blip r:embed="rId2"/>
              <a:stretch>
                <a:fillRect t="-14667" b="-14667"/>
              </a:stretch>
            </a:blipFill>
          </p:spPr>
          <p:txBody>
            <a:bodyPr/>
            <a:lstStyle/>
            <a:p>
              <a:endParaRPr lang="en-HK" sz="4200"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15631790" y="6220552"/>
            <a:ext cx="11779073" cy="17605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8"/>
              </a:lnSpc>
            </a:pPr>
            <a:r>
              <a:rPr lang="en-US" sz="560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Positioning for </a:t>
            </a:r>
          </a:p>
          <a:p>
            <a:pPr algn="ctr">
              <a:lnSpc>
                <a:spcPts val="6998"/>
              </a:lnSpc>
            </a:pPr>
            <a:r>
              <a:rPr lang="en-US" sz="560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Early Engagement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6473853" y="1417697"/>
            <a:ext cx="8456712" cy="47192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604"/>
              </a:lnSpc>
            </a:pPr>
            <a:r>
              <a:rPr lang="en-US" sz="4200" dirty="0">
                <a:solidFill>
                  <a:srgbClr val="FFFFFF"/>
                </a:solidFill>
                <a:latin typeface="Calibri (MS)" panose="020B0604020202020204" charset="0"/>
                <a:ea typeface="Calibri (MS)"/>
                <a:cs typeface="Calibri (MS)" panose="020B0604020202020204" charset="0"/>
                <a:sym typeface="Calibri (MS)"/>
              </a:rPr>
              <a:t>Reframe: ECA isn’t subsidy – </a:t>
            </a:r>
          </a:p>
          <a:p>
            <a:pPr marL="800081" indent="-800081">
              <a:lnSpc>
                <a:spcPts val="4604"/>
              </a:lnSpc>
              <a:buFont typeface="Arial" panose="020B0604020202020204" pitchFamily="34" charset="0"/>
              <a:buChar char="•"/>
            </a:pPr>
            <a:r>
              <a:rPr lang="en-US" sz="4200" dirty="0">
                <a:solidFill>
                  <a:srgbClr val="FFFFFF"/>
                </a:solidFill>
                <a:latin typeface="Calibri (MS)" panose="020B0604020202020204" charset="0"/>
                <a:ea typeface="Calibri (MS)"/>
                <a:cs typeface="Calibri (MS)" panose="020B0604020202020204" charset="0"/>
                <a:sym typeface="Calibri (MS)"/>
              </a:rPr>
              <a:t>it’s risk transfer for </a:t>
            </a:r>
            <a:r>
              <a:rPr lang="en-US" sz="4200" dirty="0">
                <a:solidFill>
                  <a:schemeClr val="bg1"/>
                </a:solidFill>
                <a:latin typeface="Calibri (MS)" panose="020B0604020202020204" charset="0"/>
                <a:cs typeface="Calibri (MS)" panose="020B0604020202020204" charset="0"/>
              </a:rPr>
              <a:t>non-payment, default, or political instability from exporters and their banks to the ECA  + </a:t>
            </a:r>
          </a:p>
          <a:p>
            <a:pPr marL="800081" indent="-800081">
              <a:lnSpc>
                <a:spcPts val="4604"/>
              </a:lnSpc>
              <a:buFont typeface="Arial" panose="020B0604020202020204" pitchFamily="34" charset="0"/>
              <a:buChar char="•"/>
            </a:pPr>
            <a:r>
              <a:rPr lang="en-US" sz="4200" dirty="0">
                <a:solidFill>
                  <a:schemeClr val="bg1"/>
                </a:solidFill>
                <a:latin typeface="Calibri (MS)" panose="020B0604020202020204" charset="0"/>
                <a:cs typeface="Calibri (MS)" panose="020B0604020202020204" charset="0"/>
              </a:rPr>
              <a:t>enabling cross-border projects to proceed with confidence and “financial predictability”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6973972" y="1417697"/>
            <a:ext cx="8188395" cy="4131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66733" indent="-666733">
              <a:lnSpc>
                <a:spcPts val="4604"/>
              </a:lnSpc>
              <a:buFont typeface="Arial" panose="020B0604020202020204" pitchFamily="34" charset="0"/>
              <a:buChar char="•"/>
            </a:pPr>
            <a:r>
              <a:rPr lang="en-US" sz="4433" dirty="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Parallel path: Start at LOI → creates leverage on commercial pricing. </a:t>
            </a:r>
          </a:p>
          <a:p>
            <a:pPr marL="666733" indent="-666733">
              <a:lnSpc>
                <a:spcPts val="4604"/>
              </a:lnSpc>
              <a:buFont typeface="Arial" panose="020B0604020202020204" pitchFamily="34" charset="0"/>
              <a:buChar char="•"/>
            </a:pPr>
            <a:r>
              <a:rPr lang="en-US" sz="4433" dirty="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No delivery delays.</a:t>
            </a:r>
          </a:p>
          <a:p>
            <a:pPr marL="666733" indent="-666733">
              <a:lnSpc>
                <a:spcPts val="4604"/>
              </a:lnSpc>
              <a:buFont typeface="Arial" panose="020B0604020202020204" pitchFamily="34" charset="0"/>
              <a:buChar char="•"/>
            </a:pPr>
            <a:r>
              <a:rPr lang="en-US" sz="4433" dirty="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Financing certainty: </a:t>
            </a:r>
            <a:r>
              <a:rPr lang="en-US" sz="4433" dirty="0">
                <a:solidFill>
                  <a:schemeClr val="bg1"/>
                </a:solidFill>
                <a:latin typeface="fkGroteskNeue"/>
              </a:rPr>
              <a:t>stakeholders retain more options without having lost precious time.</a:t>
            </a:r>
            <a:endParaRPr lang="en-US" sz="4433" dirty="0">
              <a:solidFill>
                <a:schemeClr val="bg1"/>
              </a:solidFill>
              <a:latin typeface="Calibri (MS)"/>
              <a:ea typeface="Calibri (MS)"/>
              <a:cs typeface="Calibri (MS)"/>
              <a:sym typeface="Calibri (MS)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6830931" y="8436501"/>
            <a:ext cx="7382097" cy="27186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318"/>
              </a:lnSpc>
            </a:pPr>
            <a:r>
              <a:rPr lang="en-US" sz="4431" b="1" u="sng" dirty="0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Proof of execution</a:t>
            </a:r>
            <a:r>
              <a:rPr lang="en-US" sz="4431" dirty="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: &gt; $1B+ in EXIM bizjets/helicopters; </a:t>
            </a:r>
            <a:r>
              <a:rPr lang="en-US" sz="4431" dirty="0" err="1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AirFinance</a:t>
            </a:r>
            <a:r>
              <a:rPr lang="en-US" sz="4431" dirty="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 + EXIM Lender of the Year.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7632741" y="8140315"/>
            <a:ext cx="7501123" cy="25135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74"/>
              </a:lnSpc>
            </a:pPr>
            <a:r>
              <a:rPr lang="en-US" sz="4431" dirty="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Asia tie‑in: When country risk + unrated sponsors meet delivery deadlines, often the ECA lane is the only lane.</a:t>
            </a:r>
            <a:r>
              <a:rPr lang="en-US" sz="4431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838</Words>
  <Application>Microsoft Macintosh PowerPoint</Application>
  <PresentationFormat>Custom</PresentationFormat>
  <Paragraphs>92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Calibri</vt:lpstr>
      <vt:lpstr>Calibri (MS)</vt:lpstr>
      <vt:lpstr>Calibri (MS) Bold Italics</vt:lpstr>
      <vt:lpstr>fkGroteskNeue</vt:lpstr>
      <vt:lpstr>Georgia Pro</vt:lpstr>
      <vt:lpstr>Arial</vt:lpstr>
      <vt:lpstr>Calibri (MS)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Paul &amp; Suha -CJI Asia 2025 .pptx</dc:title>
  <cp:lastModifiedBy>Olivia Leaning</cp:lastModifiedBy>
  <cp:revision>11</cp:revision>
  <dcterms:created xsi:type="dcterms:W3CDTF">2006-08-16T00:00:00Z</dcterms:created>
  <dcterms:modified xsi:type="dcterms:W3CDTF">2025-09-29T05:28:15Z</dcterms:modified>
  <dc:identifier>DAG0D14VX9g</dc:identifier>
</cp:coreProperties>
</file>