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Montserrat" pitchFamily="2" charset="77"/>
      <p:regular r:id="rId9"/>
      <p:bold r:id="rId10"/>
      <p:italic r:id="rId11"/>
      <p:boldItalic r:id="rId12"/>
    </p:embeddedFont>
    <p:embeddedFont>
      <p:font typeface="Montserrat Bold" pitchFamily="2" charset="77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5" autoAdjust="0"/>
    <p:restoredTop sz="94633" autoAdjust="0"/>
  </p:normalViewPr>
  <p:slideViewPr>
    <p:cSldViewPr>
      <p:cViewPr varScale="1">
        <p:scale>
          <a:sx n="77" d="100"/>
          <a:sy n="77" d="100"/>
        </p:scale>
        <p:origin x="36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2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444" y="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-1340017"/>
            <a:ext cx="12967034" cy="12967034"/>
          </a:xfrm>
          <a:custGeom>
            <a:avLst/>
            <a:gdLst/>
            <a:ahLst/>
            <a:cxnLst/>
            <a:rect l="l" t="t" r="r" b="b"/>
            <a:pathLst>
              <a:path w="12967034" h="12967034">
                <a:moveTo>
                  <a:pt x="0" y="0"/>
                </a:moveTo>
                <a:lnTo>
                  <a:pt x="12967034" y="0"/>
                </a:lnTo>
                <a:lnTo>
                  <a:pt x="12967034" y="12967035"/>
                </a:lnTo>
                <a:lnTo>
                  <a:pt x="0" y="12967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78977" y="1028700"/>
            <a:ext cx="13467653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7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U.S. BONUS DEPRECIATION: </a:t>
            </a:r>
          </a:p>
          <a:p>
            <a:pPr algn="l">
              <a:lnSpc>
                <a:spcPts val="5000"/>
              </a:lnSpc>
            </a:pPr>
            <a:r>
              <a:rPr lang="en-US" sz="5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TAKEOFF FOR WRITE-OFF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8977" y="6743700"/>
            <a:ext cx="7865023" cy="524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55"/>
              </a:lnSpc>
            </a:pPr>
            <a:r>
              <a:rPr lang="en-US" sz="3200" b="1" spc="60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PAUL JEBELY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78977" y="7444416"/>
            <a:ext cx="6422762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800" dirty="0">
                <a:solidFill>
                  <a:srgbClr val="D6D3CE"/>
                </a:solidFill>
                <a:latin typeface="Montserrat"/>
                <a:ea typeface="Montserrat"/>
                <a:cs typeface="Montserrat"/>
                <a:sym typeface="Montserrat"/>
              </a:rPr>
              <a:t>Partner &amp; Vice Chair, International</a:t>
            </a:r>
          </a:p>
          <a:p>
            <a:pPr algn="l">
              <a:lnSpc>
                <a:spcPts val="3150"/>
              </a:lnSpc>
            </a:pPr>
            <a:r>
              <a:rPr lang="en-US" sz="2800" dirty="0">
                <a:solidFill>
                  <a:srgbClr val="D6D3CE"/>
                </a:solidFill>
                <a:latin typeface="Montserrat"/>
                <a:ea typeface="Montserrat"/>
                <a:cs typeface="Montserrat"/>
                <a:sym typeface="Montserrat"/>
              </a:rPr>
              <a:t>Sterlington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78977" y="8569646"/>
            <a:ext cx="408940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2800" dirty="0" err="1">
                <a:solidFill>
                  <a:srgbClr val="FFFFFF">
                    <a:alpha val="32941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SterlingtonLaw.com</a:t>
            </a:r>
            <a:endParaRPr lang="en-US" sz="2800" dirty="0">
              <a:solidFill>
                <a:srgbClr val="FFFFFF">
                  <a:alpha val="32941"/>
                </a:srgb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8977" y="335509"/>
            <a:ext cx="4900248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Corporate Jet Investor Asia 2025</a:t>
            </a: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25A730F-9DB9-1FD4-2769-5585C7A66FEE}"/>
              </a:ext>
            </a:extLst>
          </p:cNvPr>
          <p:cNvSpPr>
            <a:spLocks noChangeAspect="1"/>
          </p:cNvSpPr>
          <p:nvPr/>
        </p:nvSpPr>
        <p:spPr>
          <a:xfrm>
            <a:off x="12954000" y="8343900"/>
            <a:ext cx="5052017" cy="2556000"/>
          </a:xfrm>
          <a:custGeom>
            <a:avLst/>
            <a:gdLst/>
            <a:ahLst/>
            <a:cxnLst/>
            <a:rect l="l" t="t" r="r" b="b"/>
            <a:pathLst>
              <a:path w="1982152" h="805249">
                <a:moveTo>
                  <a:pt x="0" y="0"/>
                </a:moveTo>
                <a:lnTo>
                  <a:pt x="1982152" y="0"/>
                </a:lnTo>
                <a:lnTo>
                  <a:pt x="1982152" y="805249"/>
                </a:lnTo>
                <a:lnTo>
                  <a:pt x="0" y="8052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2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11437" y="-116521"/>
            <a:ext cx="8976563" cy="10403521"/>
            <a:chOff x="0" y="0"/>
            <a:chExt cx="11968751" cy="1387136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8271" r="28419"/>
            <a:stretch>
              <a:fillRect/>
            </a:stretch>
          </p:blipFill>
          <p:spPr>
            <a:xfrm>
              <a:off x="0" y="0"/>
              <a:ext cx="11968751" cy="13871361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9144000" y="-82299"/>
            <a:ext cx="10369299" cy="10369299"/>
          </a:xfrm>
          <a:custGeom>
            <a:avLst/>
            <a:gdLst/>
            <a:ahLst/>
            <a:cxnLst/>
            <a:rect l="l" t="t" r="r" b="b"/>
            <a:pathLst>
              <a:path w="10369299" h="10369299">
                <a:moveTo>
                  <a:pt x="0" y="0"/>
                </a:moveTo>
                <a:lnTo>
                  <a:pt x="10369299" y="0"/>
                </a:lnTo>
                <a:lnTo>
                  <a:pt x="10369299" y="10369299"/>
                </a:lnTo>
                <a:lnTo>
                  <a:pt x="0" y="10369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0" y="1856365"/>
            <a:ext cx="11801874" cy="66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 dirty="0">
                <a:solidFill>
                  <a:srgbClr val="F2B8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It Is Not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1244" y="3011511"/>
            <a:ext cx="9929824" cy="470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749"/>
              </a:lnSpc>
              <a:buFont typeface="Arial"/>
              <a:buChar char="•"/>
            </a:pPr>
            <a:r>
              <a:rPr lang="en-US" sz="24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Not a reason, on its own, to buy an aircraft</a:t>
            </a:r>
          </a:p>
          <a:p>
            <a:pPr marL="539749" lvl="1" indent="-269875" algn="l">
              <a:lnSpc>
                <a:spcPts val="3749"/>
              </a:lnSpc>
              <a:buFont typeface="Arial"/>
              <a:buChar char="•"/>
            </a:pPr>
            <a:r>
              <a:rPr lang="en-US" sz="24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Not a straight-up windfall – you need income to offset!</a:t>
            </a:r>
          </a:p>
          <a:p>
            <a:pPr marL="539749" lvl="1" indent="-269875" algn="l">
              <a:lnSpc>
                <a:spcPts val="3749"/>
              </a:lnSpc>
              <a:buFont typeface="Arial"/>
              <a:buChar char="•"/>
            </a:pPr>
            <a:r>
              <a:rPr lang="en-US" sz="24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Not an easy way to sneak in personal use, and definitely not in the first year</a:t>
            </a:r>
          </a:p>
          <a:p>
            <a:pPr marL="539749" lvl="1" indent="-269875" algn="l">
              <a:lnSpc>
                <a:spcPts val="3749"/>
              </a:lnSpc>
              <a:buFont typeface="Arial"/>
              <a:buChar char="•"/>
            </a:pPr>
            <a:r>
              <a:rPr lang="en-US" sz="24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Not a one-year undertaking – much to do beyond the first year</a:t>
            </a:r>
          </a:p>
          <a:p>
            <a:pPr marL="539749" lvl="1" indent="-269875" algn="l">
              <a:lnSpc>
                <a:spcPts val="3749"/>
              </a:lnSpc>
              <a:buFont typeface="Arial"/>
              <a:buChar char="•"/>
            </a:pPr>
            <a:r>
              <a:rPr lang="en-US" sz="24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Not a one-dimensional analysis – complex, and many parts</a:t>
            </a:r>
          </a:p>
          <a:p>
            <a:pPr marL="539749" lvl="1" indent="-269875" algn="l">
              <a:lnSpc>
                <a:spcPts val="3749"/>
              </a:lnSpc>
              <a:buFont typeface="Arial"/>
              <a:buChar char="•"/>
            </a:pPr>
            <a:r>
              <a:rPr lang="en-US" sz="24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Not a be-all and end-all – sometimes other options make more sense!</a:t>
            </a:r>
          </a:p>
          <a:p>
            <a:pPr marL="539749" lvl="1" indent="-269875" algn="l">
              <a:lnSpc>
                <a:spcPts val="3749"/>
              </a:lnSpc>
              <a:buFont typeface="Arial"/>
              <a:buChar char="•"/>
            </a:pPr>
            <a:r>
              <a:rPr lang="en-US" sz="24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Not just for US entities and US-national UBO’s!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6C869D60-3ADD-A735-77CB-206FE5B96AC2}"/>
              </a:ext>
            </a:extLst>
          </p:cNvPr>
          <p:cNvSpPr/>
          <p:nvPr/>
        </p:nvSpPr>
        <p:spPr>
          <a:xfrm>
            <a:off x="14464952" y="8339564"/>
            <a:ext cx="3823048" cy="1934218"/>
          </a:xfrm>
          <a:custGeom>
            <a:avLst/>
            <a:gdLst/>
            <a:ahLst/>
            <a:cxnLst/>
            <a:rect l="l" t="t" r="r" b="b"/>
            <a:pathLst>
              <a:path w="1982152" h="805249">
                <a:moveTo>
                  <a:pt x="0" y="0"/>
                </a:moveTo>
                <a:lnTo>
                  <a:pt x="1982152" y="0"/>
                </a:lnTo>
                <a:lnTo>
                  <a:pt x="1982152" y="805249"/>
                </a:lnTo>
                <a:lnTo>
                  <a:pt x="0" y="8052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2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628937" cy="10369299"/>
            <a:chOff x="0" y="0"/>
            <a:chExt cx="11505249" cy="1382573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6801" r="38455"/>
            <a:stretch>
              <a:fillRect/>
            </a:stretch>
          </p:blipFill>
          <p:spPr>
            <a:xfrm>
              <a:off x="0" y="0"/>
              <a:ext cx="11505249" cy="13825732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flipH="1">
            <a:off x="-1588321" y="-41149"/>
            <a:ext cx="10369299" cy="10369299"/>
          </a:xfrm>
          <a:custGeom>
            <a:avLst/>
            <a:gdLst/>
            <a:ahLst/>
            <a:cxnLst/>
            <a:rect l="l" t="t" r="r" b="b"/>
            <a:pathLst>
              <a:path w="10369299" h="10369299">
                <a:moveTo>
                  <a:pt x="10369299" y="0"/>
                </a:moveTo>
                <a:lnTo>
                  <a:pt x="0" y="0"/>
                </a:lnTo>
                <a:lnTo>
                  <a:pt x="0" y="10369298"/>
                </a:lnTo>
                <a:lnTo>
                  <a:pt x="10369299" y="10369298"/>
                </a:lnTo>
                <a:lnTo>
                  <a:pt x="1036929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519418" y="1756490"/>
            <a:ext cx="11618770" cy="66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 dirty="0">
                <a:solidFill>
                  <a:srgbClr val="F2B8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It 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88578" y="2928355"/>
            <a:ext cx="9797821" cy="5465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just">
              <a:lnSpc>
                <a:spcPts val="32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Bonus depreciation allows you to immediately deduct a large percentage of the aircraft purchase price from your U.S. taxable income for that first year (vs. evenly over multiple years)</a:t>
            </a:r>
          </a:p>
          <a:p>
            <a:pPr marL="474979" lvl="1" indent="-237490" algn="just">
              <a:lnSpc>
                <a:spcPts val="32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Essentially an economic stimulus (and therefore bipartisan, hopefully)</a:t>
            </a:r>
          </a:p>
          <a:p>
            <a:pPr marL="474979" lvl="1" indent="-237490" algn="just">
              <a:lnSpc>
                <a:spcPts val="32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First introduced in 2002 at 30% - only (most) new aircraft</a:t>
            </a:r>
          </a:p>
          <a:p>
            <a:pPr marL="949959" lvl="2" indent="-316653" algn="just">
              <a:lnSpc>
                <a:spcPts val="3299"/>
              </a:lnSpc>
              <a:buFont typeface="Arial"/>
              <a:buChar char="⚬"/>
            </a:pPr>
            <a:r>
              <a:rPr lang="en-US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Subsequent laws enacted provided depreciation at 30% to 50%</a:t>
            </a:r>
          </a:p>
          <a:p>
            <a:pPr marL="949959" lvl="2" indent="-316653" algn="just">
              <a:lnSpc>
                <a:spcPts val="3299"/>
              </a:lnSpc>
              <a:buFont typeface="Arial"/>
              <a:buChar char="⚬"/>
            </a:pPr>
            <a:r>
              <a:rPr lang="en-US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2010 (Great Recession): 100% between Sep 2010 and end-2011</a:t>
            </a:r>
          </a:p>
          <a:p>
            <a:pPr marL="949959" lvl="2" indent="-316653" algn="just">
              <a:lnSpc>
                <a:spcPts val="3299"/>
              </a:lnSpc>
              <a:buFont typeface="Arial"/>
              <a:buChar char="⚬"/>
            </a:pPr>
            <a:r>
              <a:rPr lang="en-US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2017 Tax Cuts and Jobs Act: 100% from Sep 2017 to end-2022, further declining 20 percentage points per year thereafter (e.g. 80% in 2023, 60% in 2024, so on); extended to </a:t>
            </a:r>
            <a:r>
              <a:rPr lang="en-US" sz="21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used</a:t>
            </a:r>
            <a:r>
              <a:rPr lang="en-US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aircraft</a:t>
            </a:r>
          </a:p>
          <a:p>
            <a:pPr marL="949959" lvl="2" indent="-316653" algn="just">
              <a:lnSpc>
                <a:spcPts val="3299"/>
              </a:lnSpc>
              <a:buFont typeface="Arial"/>
              <a:buChar char="⚬"/>
            </a:pPr>
            <a:r>
              <a:rPr lang="en-US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July 2025 One Big Beautiful Bill Act: 100% bonus depreciation, starting retrospectively on </a:t>
            </a:r>
            <a:r>
              <a:rPr lang="en-US" sz="21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Jan 19, 2025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62DB971-C540-7184-EFFC-CBCDC8606C82}"/>
              </a:ext>
            </a:extLst>
          </p:cNvPr>
          <p:cNvSpPr/>
          <p:nvPr/>
        </p:nvSpPr>
        <p:spPr>
          <a:xfrm>
            <a:off x="14464952" y="8328050"/>
            <a:ext cx="3823048" cy="1934218"/>
          </a:xfrm>
          <a:custGeom>
            <a:avLst/>
            <a:gdLst/>
            <a:ahLst/>
            <a:cxnLst/>
            <a:rect l="l" t="t" r="r" b="b"/>
            <a:pathLst>
              <a:path w="1982152" h="805249">
                <a:moveTo>
                  <a:pt x="0" y="0"/>
                </a:moveTo>
                <a:lnTo>
                  <a:pt x="1982152" y="0"/>
                </a:lnTo>
                <a:lnTo>
                  <a:pt x="1982152" y="805249"/>
                </a:lnTo>
                <a:lnTo>
                  <a:pt x="0" y="8052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2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11187" y="0"/>
            <a:ext cx="8976563" cy="10287000"/>
            <a:chOff x="0" y="0"/>
            <a:chExt cx="11968751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184" r="47948"/>
            <a:stretch>
              <a:fillRect/>
            </a:stretch>
          </p:blipFill>
          <p:spPr>
            <a:xfrm>
              <a:off x="0" y="0"/>
              <a:ext cx="11968751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9393687" y="-41149"/>
            <a:ext cx="10369299" cy="10369299"/>
          </a:xfrm>
          <a:custGeom>
            <a:avLst/>
            <a:gdLst/>
            <a:ahLst/>
            <a:cxnLst/>
            <a:rect l="l" t="t" r="r" b="b"/>
            <a:pathLst>
              <a:path w="10369299" h="10369299">
                <a:moveTo>
                  <a:pt x="0" y="0"/>
                </a:moveTo>
                <a:lnTo>
                  <a:pt x="10369299" y="0"/>
                </a:lnTo>
                <a:lnTo>
                  <a:pt x="10369299" y="10369298"/>
                </a:lnTo>
                <a:lnTo>
                  <a:pt x="0" y="103692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27691" y="1123950"/>
            <a:ext cx="10234307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5000" b="1">
                <a:solidFill>
                  <a:srgbClr val="F2B8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All-Important First Year… and Beyond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1421" y="2942403"/>
            <a:ext cx="10279386" cy="567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1440" lvl="1" indent="-250720" algn="l">
              <a:lnSpc>
                <a:spcPts val="3483"/>
              </a:lnSpc>
              <a:buFont typeface="Arial"/>
              <a:buChar char="•"/>
            </a:pPr>
            <a:r>
              <a:rPr lang="en-US" sz="232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Year 1: 100% qualified business use for 100% bonus depreciation</a:t>
            </a:r>
          </a:p>
          <a:p>
            <a:pPr marL="501440" lvl="1" indent="-250720" algn="l">
              <a:lnSpc>
                <a:spcPts val="3483"/>
              </a:lnSpc>
              <a:buFont typeface="Arial"/>
              <a:buChar char="•"/>
            </a:pPr>
            <a:r>
              <a:rPr lang="en-US" sz="232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(A) &gt; 25% of total hours must be unrelated-party business use (charter, third party leases)</a:t>
            </a:r>
          </a:p>
          <a:p>
            <a:pPr marL="501440" lvl="1" indent="-250720" algn="l">
              <a:lnSpc>
                <a:spcPts val="3483"/>
              </a:lnSpc>
              <a:buFont typeface="Arial"/>
              <a:buChar char="•"/>
            </a:pPr>
            <a:r>
              <a:rPr lang="en-US" sz="232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Once (A) is met, (B) combined business use (i.e. unrelated-party business use + related-party business use for owners, significant shareholders, or related parties) must exceed 50%</a:t>
            </a:r>
          </a:p>
          <a:p>
            <a:pPr marL="501440" lvl="1" indent="-250720" algn="l">
              <a:lnSpc>
                <a:spcPts val="3483"/>
              </a:lnSpc>
              <a:buFont typeface="Arial"/>
              <a:buChar char="•"/>
            </a:pPr>
            <a:r>
              <a:rPr lang="en-US" sz="232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This requirement is for bonus depreciation to kick in at all; you want to reach 100% combined business use to get 100% bonus depreciation </a:t>
            </a:r>
          </a:p>
          <a:p>
            <a:pPr marL="501440" lvl="1" indent="-250720" algn="l">
              <a:lnSpc>
                <a:spcPts val="3483"/>
              </a:lnSpc>
              <a:buFont typeface="Arial"/>
              <a:buChar char="•"/>
            </a:pPr>
            <a:r>
              <a:rPr lang="en-US" sz="232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Business use = strictly business flight</a:t>
            </a:r>
          </a:p>
          <a:p>
            <a:pPr marL="501440" lvl="1" indent="-250720" algn="l">
              <a:lnSpc>
                <a:spcPts val="3483"/>
              </a:lnSpc>
              <a:buFont typeface="Arial"/>
              <a:buChar char="•"/>
            </a:pPr>
            <a:r>
              <a:rPr lang="en-US" sz="232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Audit requests are very extensive so documentation is crucial</a:t>
            </a:r>
          </a:p>
          <a:p>
            <a:pPr marL="501440" lvl="1" indent="-250720" algn="l">
              <a:lnSpc>
                <a:spcPts val="3483"/>
              </a:lnSpc>
              <a:buFont typeface="Arial"/>
              <a:buChar char="•"/>
            </a:pPr>
            <a:r>
              <a:rPr lang="en-US" sz="232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Year 2 and Beyond: (A) and (B) have to be met each year</a:t>
            </a:r>
          </a:p>
          <a:p>
            <a:pPr marL="501440" lvl="1" indent="-250720" algn="l">
              <a:lnSpc>
                <a:spcPts val="3483"/>
              </a:lnSpc>
              <a:buFont typeface="Arial"/>
              <a:buChar char="•"/>
            </a:pPr>
            <a:r>
              <a:rPr lang="en-US" sz="232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All years: aircraft use outside the U.S. must not exceed 50%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5E9BF9F-30CF-61E0-09C5-CB6C05BA36DB}"/>
              </a:ext>
            </a:extLst>
          </p:cNvPr>
          <p:cNvSpPr/>
          <p:nvPr/>
        </p:nvSpPr>
        <p:spPr>
          <a:xfrm>
            <a:off x="14401800" y="8343900"/>
            <a:ext cx="3823048" cy="1934218"/>
          </a:xfrm>
          <a:custGeom>
            <a:avLst/>
            <a:gdLst/>
            <a:ahLst/>
            <a:cxnLst/>
            <a:rect l="l" t="t" r="r" b="b"/>
            <a:pathLst>
              <a:path w="1982152" h="805249">
                <a:moveTo>
                  <a:pt x="0" y="0"/>
                </a:moveTo>
                <a:lnTo>
                  <a:pt x="1982152" y="0"/>
                </a:lnTo>
                <a:lnTo>
                  <a:pt x="1982152" y="805249"/>
                </a:lnTo>
                <a:lnTo>
                  <a:pt x="0" y="8052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2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7193" y="0"/>
            <a:ext cx="8628937" cy="10369299"/>
            <a:chOff x="0" y="0"/>
            <a:chExt cx="11505249" cy="1382573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53190"/>
            <a:stretch>
              <a:fillRect/>
            </a:stretch>
          </p:blipFill>
          <p:spPr>
            <a:xfrm>
              <a:off x="0" y="0"/>
              <a:ext cx="11505249" cy="13825732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flipH="1">
            <a:off x="-2029300" y="0"/>
            <a:ext cx="10369299" cy="10369299"/>
          </a:xfrm>
          <a:custGeom>
            <a:avLst/>
            <a:gdLst/>
            <a:ahLst/>
            <a:cxnLst/>
            <a:rect l="l" t="t" r="r" b="b"/>
            <a:pathLst>
              <a:path w="10369299" h="10369299">
                <a:moveTo>
                  <a:pt x="10369299" y="0"/>
                </a:moveTo>
                <a:lnTo>
                  <a:pt x="0" y="0"/>
                </a:lnTo>
                <a:lnTo>
                  <a:pt x="0" y="10369299"/>
                </a:lnTo>
                <a:lnTo>
                  <a:pt x="10369299" y="10369299"/>
                </a:lnTo>
                <a:lnTo>
                  <a:pt x="1036929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885625" y="1290408"/>
            <a:ext cx="11618770" cy="66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 dirty="0">
                <a:solidFill>
                  <a:srgbClr val="F2B8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More to Consider…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39999" y="2740213"/>
            <a:ext cx="9431613" cy="5297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just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Documentation, documentation, documentation…</a:t>
            </a:r>
          </a:p>
          <a:p>
            <a:pPr marL="474979" lvl="1" indent="-237490" algn="just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 must have income to offset, and the right sort of offset for the right sort of income (e.g. passive deductions for passive income)</a:t>
            </a:r>
          </a:p>
          <a:p>
            <a:pPr marL="474979" lvl="1" indent="-237490" algn="just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Beware recapture if business use slips below 50%</a:t>
            </a:r>
          </a:p>
          <a:p>
            <a:pPr marL="474979" lvl="1" indent="-237490" algn="just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Q4 is attractive to target closing, but pitfalls abound</a:t>
            </a:r>
          </a:p>
          <a:p>
            <a:pPr marL="474979" lvl="1" indent="-237490" algn="just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Straight-line or MACRS depreciation sometimes make more sense</a:t>
            </a:r>
          </a:p>
          <a:p>
            <a:pPr marL="474979" lvl="1" indent="-237490" algn="just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Another option is to use a finance lease with a bank</a:t>
            </a:r>
          </a:p>
          <a:p>
            <a:pPr marL="474979" lvl="1" indent="-237490" algn="just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Early planning is crucial, and so is speaking early to all the relevant service providers: legal, broker, tax, etc.</a:t>
            </a:r>
          </a:p>
          <a:p>
            <a:pPr marL="474979" lvl="1" indent="-237490" algn="just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Selling is also crucial re: capital gains</a:t>
            </a:r>
          </a:p>
          <a:p>
            <a:pPr algn="just">
              <a:lnSpc>
                <a:spcPts val="3299"/>
              </a:lnSpc>
            </a:pPr>
            <a:endParaRPr lang="en-US" sz="21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7FE5330-68FE-1F1E-3A37-98FA4E9D9686}"/>
              </a:ext>
            </a:extLst>
          </p:cNvPr>
          <p:cNvSpPr/>
          <p:nvPr/>
        </p:nvSpPr>
        <p:spPr>
          <a:xfrm>
            <a:off x="14464952" y="8314682"/>
            <a:ext cx="3823048" cy="1934218"/>
          </a:xfrm>
          <a:custGeom>
            <a:avLst/>
            <a:gdLst/>
            <a:ahLst/>
            <a:cxnLst/>
            <a:rect l="l" t="t" r="r" b="b"/>
            <a:pathLst>
              <a:path w="1982152" h="805249">
                <a:moveTo>
                  <a:pt x="0" y="0"/>
                </a:moveTo>
                <a:lnTo>
                  <a:pt x="1982152" y="0"/>
                </a:lnTo>
                <a:lnTo>
                  <a:pt x="1982152" y="805249"/>
                </a:lnTo>
                <a:lnTo>
                  <a:pt x="0" y="8052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2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8999"/>
            </a:blip>
            <a:srcRect t="12499" b="12500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3223552" y="1623324"/>
            <a:ext cx="11618770" cy="66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>
                <a:solidFill>
                  <a:srgbClr val="F2B8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International Dimension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88162" y="2975712"/>
            <a:ext cx="11111675" cy="5459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6208" lvl="1" indent="-283104" algn="just">
              <a:lnSpc>
                <a:spcPts val="3933"/>
              </a:lnSpc>
              <a:buFont typeface="Arial"/>
              <a:buChar char="•"/>
            </a:pPr>
            <a:r>
              <a:rPr lang="en-US" sz="2622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Bonus depreciation is a U.S. tax concept, but it can have ramifications on international companies and UBO’s as well</a:t>
            </a:r>
          </a:p>
          <a:p>
            <a:pPr marL="566208" lvl="1" indent="-283104" algn="just">
              <a:lnSpc>
                <a:spcPts val="3933"/>
              </a:lnSpc>
              <a:buFont typeface="Arial"/>
              <a:buChar char="•"/>
            </a:pPr>
            <a:r>
              <a:rPr lang="en-US" sz="2622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If a foreign UBO owns a U.S. entity, or if a foreign company has a U.S. subsidiary, this entity or subsidiary can claim bonus depreciation as well for substantial U.S. tax savings</a:t>
            </a:r>
          </a:p>
          <a:p>
            <a:pPr marL="566208" lvl="1" indent="-283104" algn="just">
              <a:lnSpc>
                <a:spcPts val="3933"/>
              </a:lnSpc>
              <a:buFont typeface="Arial"/>
              <a:buChar char="•"/>
            </a:pPr>
            <a:r>
              <a:rPr lang="en-US" sz="2622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Early planning is all the more important, esp. with the minimum 50% use within the U.S.</a:t>
            </a:r>
          </a:p>
          <a:p>
            <a:pPr marL="566208" lvl="1" indent="-283104" algn="just">
              <a:lnSpc>
                <a:spcPts val="3933"/>
              </a:lnSpc>
              <a:buFont typeface="Arial"/>
              <a:buChar char="•"/>
            </a:pPr>
            <a:r>
              <a:rPr lang="en-US" sz="2622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More broadly, this is a significant boon to the industry and is driving an uptick in new purchase and secondary trading activity worldwide but especially – but not exclusively - for U.S. buyers.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C903A0E-CE10-CBD4-35A6-3ECA3C249CF6}"/>
              </a:ext>
            </a:extLst>
          </p:cNvPr>
          <p:cNvSpPr/>
          <p:nvPr/>
        </p:nvSpPr>
        <p:spPr>
          <a:xfrm>
            <a:off x="14457518" y="8338843"/>
            <a:ext cx="3823048" cy="1934218"/>
          </a:xfrm>
          <a:custGeom>
            <a:avLst/>
            <a:gdLst/>
            <a:ahLst/>
            <a:cxnLst/>
            <a:rect l="l" t="t" r="r" b="b"/>
            <a:pathLst>
              <a:path w="1982152" h="805249">
                <a:moveTo>
                  <a:pt x="0" y="0"/>
                </a:moveTo>
                <a:lnTo>
                  <a:pt x="1982152" y="0"/>
                </a:lnTo>
                <a:lnTo>
                  <a:pt x="1982152" y="805249"/>
                </a:lnTo>
                <a:lnTo>
                  <a:pt x="0" y="805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4776" t="4684" r="14596" b="159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0" y="-510650"/>
            <a:ext cx="12967034" cy="12967034"/>
          </a:xfrm>
          <a:custGeom>
            <a:avLst/>
            <a:gdLst/>
            <a:ahLst/>
            <a:cxnLst/>
            <a:rect l="l" t="t" r="r" b="b"/>
            <a:pathLst>
              <a:path w="12967034" h="12967034">
                <a:moveTo>
                  <a:pt x="0" y="0"/>
                </a:moveTo>
                <a:lnTo>
                  <a:pt x="12967034" y="0"/>
                </a:lnTo>
                <a:lnTo>
                  <a:pt x="12967034" y="12967034"/>
                </a:lnTo>
                <a:lnTo>
                  <a:pt x="0" y="12967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28600" y="359048"/>
            <a:ext cx="8610600" cy="2269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00"/>
              </a:lnSpc>
            </a:pPr>
            <a:r>
              <a:rPr lang="en-US" sz="59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100% BONUS APPRECIATION </a:t>
            </a:r>
          </a:p>
          <a:p>
            <a:pPr marL="0" lvl="1" indent="0" algn="ctr">
              <a:lnSpc>
                <a:spcPts val="5900"/>
              </a:lnSpc>
              <a:spcBef>
                <a:spcPct val="0"/>
              </a:spcBef>
            </a:pPr>
            <a:r>
              <a:rPr lang="en-US" sz="59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 YOUR </a:t>
            </a:r>
            <a:r>
              <a:rPr lang="en-US" sz="5900" b="1" u="none" strike="noStrike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QUESTIONS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25FE6EF-6754-0A3B-7D94-0AE9D8B02051}"/>
              </a:ext>
            </a:extLst>
          </p:cNvPr>
          <p:cNvSpPr/>
          <p:nvPr/>
        </p:nvSpPr>
        <p:spPr>
          <a:xfrm>
            <a:off x="14457518" y="8352782"/>
            <a:ext cx="3823048" cy="1934218"/>
          </a:xfrm>
          <a:custGeom>
            <a:avLst/>
            <a:gdLst/>
            <a:ahLst/>
            <a:cxnLst/>
            <a:rect l="l" t="t" r="r" b="b"/>
            <a:pathLst>
              <a:path w="1982152" h="805249">
                <a:moveTo>
                  <a:pt x="0" y="0"/>
                </a:moveTo>
                <a:lnTo>
                  <a:pt x="1982152" y="0"/>
                </a:lnTo>
                <a:lnTo>
                  <a:pt x="1982152" y="805249"/>
                </a:lnTo>
                <a:lnTo>
                  <a:pt x="0" y="8052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669</Words>
  <Application>Microsoft Macintosh PowerPoint</Application>
  <PresentationFormat>Custom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Montserrat Bold</vt:lpstr>
      <vt:lpstr>Arial</vt:lpstr>
      <vt:lpstr>Montserrat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CJI SG 2025 - PJ Bonus Depreciation</dc:title>
  <cp:lastModifiedBy>Paul Jebely</cp:lastModifiedBy>
  <cp:revision>7</cp:revision>
  <dcterms:created xsi:type="dcterms:W3CDTF">2006-08-16T00:00:00Z</dcterms:created>
  <dcterms:modified xsi:type="dcterms:W3CDTF">2025-09-28T06:09:21Z</dcterms:modified>
  <dc:identifier>DAGz38B5uHM</dc:identifier>
</cp:coreProperties>
</file>